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7"/>
    <p:restoredTop sz="96286"/>
  </p:normalViewPr>
  <p:slideViewPr>
    <p:cSldViewPr snapToGrid="0">
      <p:cViewPr varScale="1">
        <p:scale>
          <a:sx n="127" d="100"/>
          <a:sy n="127" d="100"/>
        </p:scale>
        <p:origin x="23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GB"/>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GB"/>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9/1/24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GB"/>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GB"/>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GB"/>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9/1/24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9/1/24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imei.info/"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F78CD-65B2-84B4-79E2-E15E3BDE2FA4}"/>
              </a:ext>
            </a:extLst>
          </p:cNvPr>
          <p:cNvSpPr>
            <a:spLocks noGrp="1"/>
          </p:cNvSpPr>
          <p:nvPr>
            <p:ph type="ctrTitle"/>
          </p:nvPr>
        </p:nvSpPr>
        <p:spPr/>
        <p:txBody>
          <a:bodyPr>
            <a:normAutofit fontScale="90000"/>
          </a:bodyPr>
          <a:lstStyle/>
          <a:p>
            <a:r>
              <a:rPr lang="en-UG" dirty="0"/>
              <a:t>InTRODUCTION TO CYBERCRIME; ITS TYPES, CHARACTERISTICS AND TRENDS</a:t>
            </a:r>
          </a:p>
        </p:txBody>
      </p:sp>
      <p:sp>
        <p:nvSpPr>
          <p:cNvPr id="3" name="Subtitle 2">
            <a:extLst>
              <a:ext uri="{FF2B5EF4-FFF2-40B4-BE49-F238E27FC236}">
                <a16:creationId xmlns:a16="http://schemas.microsoft.com/office/drawing/2014/main" id="{749F2684-9A89-7F97-0152-A0E2EB7EBBE4}"/>
              </a:ext>
            </a:extLst>
          </p:cNvPr>
          <p:cNvSpPr>
            <a:spLocks noGrp="1"/>
          </p:cNvSpPr>
          <p:nvPr>
            <p:ph type="subTitle" idx="1"/>
          </p:nvPr>
        </p:nvSpPr>
        <p:spPr/>
        <p:txBody>
          <a:bodyPr>
            <a:normAutofit fontScale="25000" lnSpcReduction="20000"/>
          </a:bodyPr>
          <a:lstStyle/>
          <a:p>
            <a:r>
              <a:rPr lang="en-UG" dirty="0"/>
              <a:t>REGIONAL TRAINING ON CYBERCRIME; ITS EMERGING TRENDS AND EVIDENCE MANAGEMENT</a:t>
            </a:r>
          </a:p>
          <a:p>
            <a:r>
              <a:rPr lang="en-UG" dirty="0"/>
              <a:t>By Ronald kakungulu-mayambala</a:t>
            </a:r>
          </a:p>
          <a:p>
            <a:r>
              <a:rPr lang="en-GB" dirty="0"/>
              <a:t>P</a:t>
            </a:r>
            <a:r>
              <a:rPr lang="en-UG" dirty="0"/>
              <a:t>rofessor, makerere university school of law</a:t>
            </a:r>
          </a:p>
          <a:p>
            <a:r>
              <a:rPr lang="en-GB" dirty="0"/>
              <a:t>D</a:t>
            </a:r>
            <a:r>
              <a:rPr lang="en-UG" dirty="0"/>
              <a:t>irector, makerere  university jinja campus</a:t>
            </a:r>
          </a:p>
          <a:p>
            <a:r>
              <a:rPr lang="en-GB" dirty="0"/>
              <a:t>S</a:t>
            </a:r>
            <a:r>
              <a:rPr lang="en-UG" dirty="0"/>
              <a:t>eptember 2, 2024, at mbale.</a:t>
            </a:r>
          </a:p>
        </p:txBody>
      </p:sp>
    </p:spTree>
    <p:extLst>
      <p:ext uri="{BB962C8B-B14F-4D97-AF65-F5344CB8AC3E}">
        <p14:creationId xmlns:p14="http://schemas.microsoft.com/office/powerpoint/2010/main" val="484329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B575A-56E5-9B46-000F-F190CE799537}"/>
              </a:ext>
            </a:extLst>
          </p:cNvPr>
          <p:cNvSpPr>
            <a:spLocks noGrp="1"/>
          </p:cNvSpPr>
          <p:nvPr>
            <p:ph type="title"/>
          </p:nvPr>
        </p:nvSpPr>
        <p:spPr/>
        <p:txBody>
          <a:bodyPr/>
          <a:lstStyle/>
          <a:p>
            <a:r>
              <a:rPr lang="en-UG" dirty="0"/>
              <a:t>Territorial jurisdiction and admissibility of electronic evidence</a:t>
            </a:r>
          </a:p>
        </p:txBody>
      </p:sp>
      <p:sp>
        <p:nvSpPr>
          <p:cNvPr id="3" name="Content Placeholder 2">
            <a:extLst>
              <a:ext uri="{FF2B5EF4-FFF2-40B4-BE49-F238E27FC236}">
                <a16:creationId xmlns:a16="http://schemas.microsoft.com/office/drawing/2014/main" id="{06FCDBFE-D481-6825-28F9-4E837CC0D904}"/>
              </a:ext>
            </a:extLst>
          </p:cNvPr>
          <p:cNvSpPr>
            <a:spLocks noGrp="1"/>
          </p:cNvSpPr>
          <p:nvPr>
            <p:ph idx="1"/>
          </p:nvPr>
        </p:nvSpPr>
        <p:spPr/>
        <p:txBody>
          <a:bodyPr>
            <a:normAutofit fontScale="70000" lnSpcReduction="20000"/>
          </a:bodyPr>
          <a:lstStyle/>
          <a:p>
            <a:r>
              <a:rPr lang="en-UG" dirty="0"/>
              <a:t> territorial jurisdiction and admissibility of electronic evidence has been one of the most contested issues when it comes to prosecution of cybercrimes in Uganda</a:t>
            </a:r>
          </a:p>
          <a:p>
            <a:r>
              <a:rPr lang="en-UG" dirty="0"/>
              <a:t> Section 30 of the CMA: Territorial Jurisdiction</a:t>
            </a:r>
          </a:p>
          <a:p>
            <a:pPr marL="800100" lvl="1" indent="-342900">
              <a:buAutoNum type="arabicParenBoth"/>
            </a:pPr>
            <a:r>
              <a:rPr lang="en-UG" dirty="0"/>
              <a:t>Subject to subsection (2), this Act shall have effect, in relation to any person, whatever his or her nationality or citizenship and whether he or she is within or outside Uganda.</a:t>
            </a:r>
          </a:p>
          <a:p>
            <a:pPr marL="800100" lvl="1" indent="-342900">
              <a:buAutoNum type="arabicParenBoth"/>
            </a:pPr>
            <a:r>
              <a:rPr lang="en-UG" dirty="0"/>
              <a:t> Where an offence under this Act, is committed by any person in any place outside Uganda, he or she may be dealt with as if the offence has been committed within uganda.</a:t>
            </a:r>
          </a:p>
          <a:p>
            <a:pPr marL="800100" lvl="1" indent="-342900">
              <a:buAutoNum type="arabicParenBoth"/>
            </a:pPr>
            <a:r>
              <a:rPr lang="en-UG" dirty="0"/>
              <a:t> For the purpose of this Act, this section applies if, for the offence in question—</a:t>
            </a:r>
          </a:p>
          <a:p>
            <a:pPr marL="457200" lvl="1" indent="0">
              <a:buNone/>
            </a:pPr>
            <a:r>
              <a:rPr lang="en-UG" dirty="0"/>
              <a:t>	(a) the accused was in Uganda at the material time; or</a:t>
            </a:r>
          </a:p>
          <a:p>
            <a:pPr marL="457200" lvl="1" indent="0">
              <a:buNone/>
            </a:pPr>
            <a:r>
              <a:rPr lang="en-UG" dirty="0"/>
              <a:t>	(b) the computer, program or data was in Uganda at the material time (digital footprint – devices International Mobile Equipment Identity – IMEI – 15-digit code obtainable at </a:t>
            </a:r>
            <a:r>
              <a:rPr lang="en-UG" dirty="0">
                <a:hlinkClick r:id="rId2"/>
              </a:rPr>
              <a:t>https://www.imei.info</a:t>
            </a:r>
            <a:r>
              <a:rPr lang="en-UG" dirty="0"/>
              <a:t> or by Internet Protocol (address of the device) – </a:t>
            </a:r>
            <a:r>
              <a:rPr lang="en-UG" i="1" dirty="0"/>
              <a:t>Fred Muwema v. Facebook Ireland Limited</a:t>
            </a:r>
            <a:r>
              <a:rPr lang="en-UG" dirty="0"/>
              <a:t> (liability of Internet Service Providers – ISPs – Section 29 of ETA).</a:t>
            </a:r>
          </a:p>
          <a:p>
            <a:pPr marL="0" indent="0">
              <a:buNone/>
            </a:pPr>
            <a:r>
              <a:rPr lang="en-UG" dirty="0"/>
              <a:t>	</a:t>
            </a:r>
          </a:p>
        </p:txBody>
      </p:sp>
    </p:spTree>
    <p:extLst>
      <p:ext uri="{BB962C8B-B14F-4D97-AF65-F5344CB8AC3E}">
        <p14:creationId xmlns:p14="http://schemas.microsoft.com/office/powerpoint/2010/main" val="4097539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A04DC-3BC2-21F5-B1DF-E98D23E585B6}"/>
              </a:ext>
            </a:extLst>
          </p:cNvPr>
          <p:cNvSpPr>
            <a:spLocks noGrp="1"/>
          </p:cNvSpPr>
          <p:nvPr>
            <p:ph type="title"/>
          </p:nvPr>
        </p:nvSpPr>
        <p:spPr/>
        <p:txBody>
          <a:bodyPr/>
          <a:lstStyle/>
          <a:p>
            <a:r>
              <a:rPr lang="en-UG" dirty="0"/>
              <a:t>JURISDICTION OF COURTS</a:t>
            </a:r>
          </a:p>
        </p:txBody>
      </p:sp>
      <p:sp>
        <p:nvSpPr>
          <p:cNvPr id="3" name="Content Placeholder 2">
            <a:extLst>
              <a:ext uri="{FF2B5EF4-FFF2-40B4-BE49-F238E27FC236}">
                <a16:creationId xmlns:a16="http://schemas.microsoft.com/office/drawing/2014/main" id="{CC1E431A-1B99-FF40-4BF4-95ED0FA008A9}"/>
              </a:ext>
            </a:extLst>
          </p:cNvPr>
          <p:cNvSpPr>
            <a:spLocks noGrp="1"/>
          </p:cNvSpPr>
          <p:nvPr>
            <p:ph idx="1"/>
          </p:nvPr>
        </p:nvSpPr>
        <p:spPr/>
        <p:txBody>
          <a:bodyPr/>
          <a:lstStyle/>
          <a:p>
            <a:r>
              <a:rPr lang="en-UG" dirty="0"/>
              <a:t> Section 31 of the CMA: </a:t>
            </a:r>
          </a:p>
          <a:p>
            <a:pPr marL="0" indent="0">
              <a:buNone/>
            </a:pPr>
            <a:r>
              <a:rPr lang="en-UG" dirty="0"/>
              <a:t>	A court presided over by a Chief Magistrate or Magistrate Grade I has jurisdiction 	to hear and determine all offences in this Act and, notwithsanding anything to the 	contrary </a:t>
            </a:r>
            <a:r>
              <a:rPr lang="en-GB" dirty="0"/>
              <a:t>in any written law, has power to impose the full penalty or punishment in 	respect of any offence under this Act.</a:t>
            </a:r>
          </a:p>
          <a:p>
            <a:pPr marL="0" indent="0">
              <a:buNone/>
            </a:pPr>
            <a:endParaRPr lang="en-GB" dirty="0"/>
          </a:p>
          <a:p>
            <a:pPr marL="0" indent="0">
              <a:buNone/>
            </a:pPr>
            <a:r>
              <a:rPr lang="en-GB" dirty="0"/>
              <a:t>	Indeed, several cases/cyber cybercrimes have been tried before Magistrates Courts 	in Uganda.</a:t>
            </a:r>
            <a:endParaRPr lang="en-UG" dirty="0"/>
          </a:p>
        </p:txBody>
      </p:sp>
    </p:spTree>
    <p:extLst>
      <p:ext uri="{BB962C8B-B14F-4D97-AF65-F5344CB8AC3E}">
        <p14:creationId xmlns:p14="http://schemas.microsoft.com/office/powerpoint/2010/main" val="309915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C46B1-10B5-D3A6-7538-76FCDA219503}"/>
              </a:ext>
            </a:extLst>
          </p:cNvPr>
          <p:cNvSpPr>
            <a:spLocks noGrp="1"/>
          </p:cNvSpPr>
          <p:nvPr>
            <p:ph type="title"/>
          </p:nvPr>
        </p:nvSpPr>
        <p:spPr/>
        <p:txBody>
          <a:bodyPr/>
          <a:lstStyle/>
          <a:p>
            <a:r>
              <a:rPr lang="en-UG" dirty="0"/>
              <a:t>ADMISSIBILITY OF ELECTRONIC EVIDENCE</a:t>
            </a:r>
          </a:p>
        </p:txBody>
      </p:sp>
      <p:sp>
        <p:nvSpPr>
          <p:cNvPr id="3" name="Content Placeholder 2">
            <a:extLst>
              <a:ext uri="{FF2B5EF4-FFF2-40B4-BE49-F238E27FC236}">
                <a16:creationId xmlns:a16="http://schemas.microsoft.com/office/drawing/2014/main" id="{D184B967-E4CC-DFF3-F6E0-35DBC62F3E55}"/>
              </a:ext>
            </a:extLst>
          </p:cNvPr>
          <p:cNvSpPr>
            <a:spLocks noGrp="1"/>
          </p:cNvSpPr>
          <p:nvPr>
            <p:ph idx="1"/>
          </p:nvPr>
        </p:nvSpPr>
        <p:spPr/>
        <p:txBody>
          <a:bodyPr>
            <a:normAutofit fontScale="92500" lnSpcReduction="20000"/>
          </a:bodyPr>
          <a:lstStyle/>
          <a:p>
            <a:r>
              <a:rPr lang="en-UG" dirty="0"/>
              <a:t> admissibility of electronic evidence</a:t>
            </a:r>
          </a:p>
          <a:p>
            <a:pPr algn="just"/>
            <a:r>
              <a:rPr lang="en-UG" dirty="0"/>
              <a:t> </a:t>
            </a:r>
            <a:r>
              <a:rPr lang="en-UG" i="1" dirty="0"/>
              <a:t>Uganda v. Ssebuwufu Mohammed &amp; 7 Others</a:t>
            </a:r>
            <a:r>
              <a:rPr lang="en-UG" dirty="0"/>
              <a:t>, where a witness exhibited the phones of four of the accused persons as well as the telephone printouts which showed the location of the accused persons as having been within (the) or around the area of the crime scene at the material time, the court went on to hold that such evidence was </a:t>
            </a:r>
            <a:r>
              <a:rPr lang="en-UG" i="1" dirty="0"/>
              <a:t>‘capable of proving a proposition with the accuracy of mathematics</a:t>
            </a:r>
            <a:r>
              <a:rPr lang="en-UG" dirty="0"/>
              <a:t>.’</a:t>
            </a:r>
          </a:p>
          <a:p>
            <a:pPr algn="just"/>
            <a:r>
              <a:rPr lang="en-UG" dirty="0"/>
              <a:t> In </a:t>
            </a:r>
            <a:r>
              <a:rPr lang="en-UG" i="1" dirty="0"/>
              <a:t>Godi Akbar Hussein v. Uganda</a:t>
            </a:r>
            <a:r>
              <a:rPr lang="en-UG" dirty="0"/>
              <a:t>, the Court of Appeal approved the use of cellular triangulation and the evidence of telephony call data printouts to establish that the accused person was in possession and control of his mobile phone at the material time and place when the offence was committed.</a:t>
            </a:r>
          </a:p>
          <a:p>
            <a:pPr marL="0" indent="0" algn="just">
              <a:buNone/>
            </a:pPr>
            <a:endParaRPr lang="en-UG" dirty="0"/>
          </a:p>
          <a:p>
            <a:pPr marL="0" indent="0">
              <a:buNone/>
            </a:pPr>
            <a:endParaRPr lang="en-UG" dirty="0"/>
          </a:p>
        </p:txBody>
      </p:sp>
    </p:spTree>
    <p:extLst>
      <p:ext uri="{BB962C8B-B14F-4D97-AF65-F5344CB8AC3E}">
        <p14:creationId xmlns:p14="http://schemas.microsoft.com/office/powerpoint/2010/main" val="3792989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DE11D-EC78-F9FE-1B8A-8B9929A05D6C}"/>
              </a:ext>
            </a:extLst>
          </p:cNvPr>
          <p:cNvSpPr>
            <a:spLocks noGrp="1"/>
          </p:cNvSpPr>
          <p:nvPr>
            <p:ph type="title"/>
          </p:nvPr>
        </p:nvSpPr>
        <p:spPr/>
        <p:txBody>
          <a:bodyPr/>
          <a:lstStyle/>
          <a:p>
            <a:r>
              <a:rPr lang="en-UG" dirty="0"/>
              <a:t>CONT’D</a:t>
            </a:r>
          </a:p>
        </p:txBody>
      </p:sp>
      <p:sp>
        <p:nvSpPr>
          <p:cNvPr id="3" name="Content Placeholder 2">
            <a:extLst>
              <a:ext uri="{FF2B5EF4-FFF2-40B4-BE49-F238E27FC236}">
                <a16:creationId xmlns:a16="http://schemas.microsoft.com/office/drawing/2014/main" id="{92FB4198-ED1B-3705-83EC-E3331491597E}"/>
              </a:ext>
            </a:extLst>
          </p:cNvPr>
          <p:cNvSpPr>
            <a:spLocks noGrp="1"/>
          </p:cNvSpPr>
          <p:nvPr>
            <p:ph idx="1"/>
          </p:nvPr>
        </p:nvSpPr>
        <p:spPr/>
        <p:txBody>
          <a:bodyPr>
            <a:normAutofit fontScale="92500"/>
          </a:bodyPr>
          <a:lstStyle/>
          <a:p>
            <a:pPr algn="just"/>
            <a:r>
              <a:rPr lang="en-UG" dirty="0"/>
              <a:t> Cellular triangulation refers to the operation of cell towers and other methods of locating individuals through phone tracking devices. It has gained momentum in Uganda’s criminal justice system with the increasing use of cellphones and the internet to commit crime(s) </a:t>
            </a:r>
          </a:p>
          <a:p>
            <a:pPr algn="just"/>
            <a:r>
              <a:rPr lang="en-UG" dirty="0"/>
              <a:t> In </a:t>
            </a:r>
            <a:r>
              <a:rPr lang="en-UG" i="1" dirty="0"/>
              <a:t>Uganda v. Kato Kajubi</a:t>
            </a:r>
            <a:r>
              <a:rPr lang="en-UG" dirty="0"/>
              <a:t>, one of the pieces of evidence accepted by the Court of Appeal as corroboration was telephone communications. It was used to connect the accused to the scene of crime</a:t>
            </a:r>
          </a:p>
          <a:p>
            <a:pPr algn="just"/>
            <a:r>
              <a:rPr lang="en-UG" dirty="0"/>
              <a:t> In </a:t>
            </a:r>
            <a:r>
              <a:rPr lang="en-UG" i="1" dirty="0"/>
              <a:t>Uganda v. Hussein Hassan Agade &amp; 12 Others</a:t>
            </a:r>
            <a:r>
              <a:rPr lang="en-UG" dirty="0"/>
              <a:t>, in what is popularly referred to as the ‘Lugogo Terrorism Case’, cellular triangulation was adopted in establishing the identity of the perpetrators, thus the popular phrase ‘Kampala District or thereabout’!</a:t>
            </a:r>
          </a:p>
        </p:txBody>
      </p:sp>
    </p:spTree>
    <p:extLst>
      <p:ext uri="{BB962C8B-B14F-4D97-AF65-F5344CB8AC3E}">
        <p14:creationId xmlns:p14="http://schemas.microsoft.com/office/powerpoint/2010/main" val="2454106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C62FA-7FFA-C361-0812-0543CFBBB6AB}"/>
              </a:ext>
            </a:extLst>
          </p:cNvPr>
          <p:cNvSpPr>
            <a:spLocks noGrp="1"/>
          </p:cNvSpPr>
          <p:nvPr>
            <p:ph type="title"/>
          </p:nvPr>
        </p:nvSpPr>
        <p:spPr/>
        <p:txBody>
          <a:bodyPr/>
          <a:lstStyle/>
          <a:p>
            <a:r>
              <a:rPr lang="en-UG" dirty="0"/>
              <a:t>CONT’D</a:t>
            </a:r>
          </a:p>
        </p:txBody>
      </p:sp>
      <p:sp>
        <p:nvSpPr>
          <p:cNvPr id="3" name="Content Placeholder 2">
            <a:extLst>
              <a:ext uri="{FF2B5EF4-FFF2-40B4-BE49-F238E27FC236}">
                <a16:creationId xmlns:a16="http://schemas.microsoft.com/office/drawing/2014/main" id="{B79FC777-432B-CE27-4215-F71FA3947792}"/>
              </a:ext>
            </a:extLst>
          </p:cNvPr>
          <p:cNvSpPr>
            <a:spLocks noGrp="1"/>
          </p:cNvSpPr>
          <p:nvPr>
            <p:ph idx="1"/>
          </p:nvPr>
        </p:nvSpPr>
        <p:spPr/>
        <p:txBody>
          <a:bodyPr>
            <a:normAutofit fontScale="92500" lnSpcReduction="10000"/>
          </a:bodyPr>
          <a:lstStyle/>
          <a:p>
            <a:pPr algn="just"/>
            <a:r>
              <a:rPr lang="en-UG" dirty="0"/>
              <a:t> use of closed circuit television (CCTV)</a:t>
            </a:r>
          </a:p>
          <a:p>
            <a:pPr algn="just"/>
            <a:r>
              <a:rPr lang="en-UG" dirty="0"/>
              <a:t> </a:t>
            </a:r>
            <a:r>
              <a:rPr lang="en-UG" i="1" dirty="0"/>
              <a:t>Uganda v. Sserunkuma &amp; 8 Others</a:t>
            </a:r>
            <a:r>
              <a:rPr lang="en-UG" dirty="0"/>
              <a:t>, Judge Paul K. Mugamba (as he then was), quoting a UK case, held that ‘video evidence is no longer a rare phenomenon in courts of law’</a:t>
            </a:r>
          </a:p>
          <a:p>
            <a:pPr algn="just"/>
            <a:r>
              <a:rPr lang="en-UG" dirty="0"/>
              <a:t> In </a:t>
            </a:r>
            <a:r>
              <a:rPr lang="en-UG" i="1" dirty="0"/>
              <a:t>Uganda v. Kalumba &amp; 2 Others</a:t>
            </a:r>
            <a:r>
              <a:rPr lang="en-UG" dirty="0"/>
              <a:t>, video footage evidence from a CCTV was tendered in court in the form of CDs and marked as exhibits P. 13 and P. 14. The prosecution used this video footage to place the accused persons at the scene of crime and irresistibly point to their guilt. The court found them guilty as charged.</a:t>
            </a:r>
          </a:p>
          <a:p>
            <a:pPr algn="just"/>
            <a:r>
              <a:rPr lang="en-UG" dirty="0"/>
              <a:t>However, the use of CCTV image as evidence can have problems and challenges especially in respect of the image quality and the fact that some CCTV does not have sound recordings. </a:t>
            </a:r>
          </a:p>
        </p:txBody>
      </p:sp>
    </p:spTree>
    <p:extLst>
      <p:ext uri="{BB962C8B-B14F-4D97-AF65-F5344CB8AC3E}">
        <p14:creationId xmlns:p14="http://schemas.microsoft.com/office/powerpoint/2010/main" val="3724639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6C4F8-471C-CD6C-B10B-39DA1AC785A4}"/>
              </a:ext>
            </a:extLst>
          </p:cNvPr>
          <p:cNvSpPr>
            <a:spLocks noGrp="1"/>
          </p:cNvSpPr>
          <p:nvPr>
            <p:ph type="title"/>
          </p:nvPr>
        </p:nvSpPr>
        <p:spPr/>
        <p:txBody>
          <a:bodyPr/>
          <a:lstStyle/>
          <a:p>
            <a:r>
              <a:rPr lang="en-UG" dirty="0"/>
              <a:t>CONT’D</a:t>
            </a:r>
          </a:p>
        </p:txBody>
      </p:sp>
      <p:sp>
        <p:nvSpPr>
          <p:cNvPr id="3" name="Content Placeholder 2">
            <a:extLst>
              <a:ext uri="{FF2B5EF4-FFF2-40B4-BE49-F238E27FC236}">
                <a16:creationId xmlns:a16="http://schemas.microsoft.com/office/drawing/2014/main" id="{048914D8-19DD-A6D5-C8C0-B5F45FF1786B}"/>
              </a:ext>
            </a:extLst>
          </p:cNvPr>
          <p:cNvSpPr>
            <a:spLocks noGrp="1"/>
          </p:cNvSpPr>
          <p:nvPr>
            <p:ph idx="1"/>
          </p:nvPr>
        </p:nvSpPr>
        <p:spPr/>
        <p:txBody>
          <a:bodyPr>
            <a:normAutofit lnSpcReduction="10000"/>
          </a:bodyPr>
          <a:lstStyle/>
          <a:p>
            <a:pPr algn="just"/>
            <a:r>
              <a:rPr lang="en-UG" dirty="0"/>
              <a:t> Six other cases (below) illustrate questions of admissibility of electronic evidence and how the courts in Uganda have interpreted the same.</a:t>
            </a:r>
          </a:p>
          <a:p>
            <a:pPr algn="just"/>
            <a:r>
              <a:rPr lang="en-UG" dirty="0"/>
              <a:t> First, </a:t>
            </a:r>
            <a:r>
              <a:rPr lang="en-UG" i="1" dirty="0"/>
              <a:t>Hansa and Llyods Ltd, Emmanuel Onyango v.  Aya Investments Ltd, Mohammad Hamid</a:t>
            </a:r>
            <a:r>
              <a:rPr lang="en-UG" dirty="0"/>
              <a:t>, upheld admissibility of email communicatiobs as part of a ’contract’, stating that an electronic contract is admissible in civil prpceedings by courts of law in Uganda </a:t>
            </a:r>
          </a:p>
          <a:p>
            <a:pPr algn="just"/>
            <a:r>
              <a:rPr lang="en-UG" dirty="0"/>
              <a:t> Second, in </a:t>
            </a:r>
            <a:r>
              <a:rPr lang="en-UG" i="1" dirty="0"/>
              <a:t>Dain GF International Ltd v. Damco Logistics Uganda Ltd &amp; Trantrac Ltd</a:t>
            </a:r>
            <a:r>
              <a:rPr lang="en-UG" dirty="0"/>
              <a:t>, an oral agreement/comtract which was later on confirmed by email exchanges between the parties was admitted in evidence and underscores admissibility of electronic evidence and electronic contracts in Uganda</a:t>
            </a:r>
          </a:p>
        </p:txBody>
      </p:sp>
    </p:spTree>
    <p:extLst>
      <p:ext uri="{BB962C8B-B14F-4D97-AF65-F5344CB8AC3E}">
        <p14:creationId xmlns:p14="http://schemas.microsoft.com/office/powerpoint/2010/main" val="18808047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C887C-6A0A-3603-372B-B01032FD1439}"/>
              </a:ext>
            </a:extLst>
          </p:cNvPr>
          <p:cNvSpPr>
            <a:spLocks noGrp="1"/>
          </p:cNvSpPr>
          <p:nvPr>
            <p:ph type="title"/>
          </p:nvPr>
        </p:nvSpPr>
        <p:spPr/>
        <p:txBody>
          <a:bodyPr/>
          <a:lstStyle/>
          <a:p>
            <a:r>
              <a:rPr lang="en-UG" dirty="0"/>
              <a:t>CONT’D</a:t>
            </a:r>
          </a:p>
        </p:txBody>
      </p:sp>
      <p:sp>
        <p:nvSpPr>
          <p:cNvPr id="3" name="Content Placeholder 2">
            <a:extLst>
              <a:ext uri="{FF2B5EF4-FFF2-40B4-BE49-F238E27FC236}">
                <a16:creationId xmlns:a16="http://schemas.microsoft.com/office/drawing/2014/main" id="{30541DE5-21D1-F860-4345-903693FD2E54}"/>
              </a:ext>
            </a:extLst>
          </p:cNvPr>
          <p:cNvSpPr>
            <a:spLocks noGrp="1"/>
          </p:cNvSpPr>
          <p:nvPr>
            <p:ph idx="1"/>
          </p:nvPr>
        </p:nvSpPr>
        <p:spPr/>
        <p:txBody>
          <a:bodyPr>
            <a:normAutofit/>
          </a:bodyPr>
          <a:lstStyle/>
          <a:p>
            <a:pPr algn="just"/>
            <a:r>
              <a:rPr lang="en-UG" dirty="0"/>
              <a:t> Third, </a:t>
            </a:r>
            <a:r>
              <a:rPr lang="en-UG" i="1" dirty="0"/>
              <a:t>Hesse Brian v. Senyonga Patrick &amp; 12 Others</a:t>
            </a:r>
            <a:r>
              <a:rPr lang="en-UG" dirty="0"/>
              <a:t>, examines guidelines for authentication of emails, which are provided for by the Electronic Transactions Regulations 2013 – Reg. 3 among others</a:t>
            </a:r>
          </a:p>
          <a:p>
            <a:pPr algn="just"/>
            <a:r>
              <a:rPr lang="en-UG" dirty="0"/>
              <a:t> Fourth, </a:t>
            </a:r>
            <a:r>
              <a:rPr lang="en-UG" i="1" dirty="0"/>
              <a:t>Commodity Export International Ltd &amp; Anor v. MKM Trading Co. Ltd &amp; Anor</a:t>
            </a:r>
            <a:r>
              <a:rPr lang="en-UG" dirty="0"/>
              <a:t>, emphasised admissibility of printouts of electronic evidence, at common law, documents produced by a computer are admissible as evidence of any fact stated therein. Indeed, computer printout does not violate the best evidence rule, because a computer printout is considered an original</a:t>
            </a:r>
          </a:p>
          <a:p>
            <a:pPr marL="0" indent="0" algn="just">
              <a:buNone/>
            </a:pPr>
            <a:endParaRPr lang="en-UG" dirty="0"/>
          </a:p>
        </p:txBody>
      </p:sp>
    </p:spTree>
    <p:extLst>
      <p:ext uri="{BB962C8B-B14F-4D97-AF65-F5344CB8AC3E}">
        <p14:creationId xmlns:p14="http://schemas.microsoft.com/office/powerpoint/2010/main" val="8224435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B19C1-6A2D-C3A6-3838-6EF7BB583766}"/>
              </a:ext>
            </a:extLst>
          </p:cNvPr>
          <p:cNvSpPr>
            <a:spLocks noGrp="1"/>
          </p:cNvSpPr>
          <p:nvPr>
            <p:ph type="title"/>
          </p:nvPr>
        </p:nvSpPr>
        <p:spPr/>
        <p:txBody>
          <a:bodyPr/>
          <a:lstStyle/>
          <a:p>
            <a:r>
              <a:rPr lang="en-UG" dirty="0"/>
              <a:t>CONT’D</a:t>
            </a:r>
          </a:p>
        </p:txBody>
      </p:sp>
      <p:sp>
        <p:nvSpPr>
          <p:cNvPr id="3" name="Content Placeholder 2">
            <a:extLst>
              <a:ext uri="{FF2B5EF4-FFF2-40B4-BE49-F238E27FC236}">
                <a16:creationId xmlns:a16="http://schemas.microsoft.com/office/drawing/2014/main" id="{A82FBB4A-3652-19EF-A091-C527FFE53B36}"/>
              </a:ext>
            </a:extLst>
          </p:cNvPr>
          <p:cNvSpPr>
            <a:spLocks noGrp="1"/>
          </p:cNvSpPr>
          <p:nvPr>
            <p:ph idx="1"/>
          </p:nvPr>
        </p:nvSpPr>
        <p:spPr/>
        <p:txBody>
          <a:bodyPr>
            <a:normAutofit fontScale="92500" lnSpcReduction="10000"/>
          </a:bodyPr>
          <a:lstStyle/>
          <a:p>
            <a:r>
              <a:rPr lang="en-UG" dirty="0"/>
              <a:t> Fifth, in </a:t>
            </a:r>
            <a:r>
              <a:rPr lang="en-UG" i="1" dirty="0"/>
              <a:t>Amongin Jane Frances Akili v. Lucy Akello &amp; Anor</a:t>
            </a:r>
            <a:r>
              <a:rPr lang="en-UG" dirty="0"/>
              <a:t>, Hon. Justice Mutonyi defined Electronic evidence as any probative information stored or transmitted in digital form like a compact disc in this that a party at a trial or proceeding may use. It is used to prove a particular proposition or to persuade court of the truth of an allegation. The foundation should include the following:</a:t>
            </a:r>
          </a:p>
          <a:p>
            <a:pPr marL="0" indent="0">
              <a:buNone/>
            </a:pPr>
            <a:r>
              <a:rPr lang="en-UG" dirty="0"/>
              <a:t>	- Reliability of the equipment used.</a:t>
            </a:r>
          </a:p>
          <a:p>
            <a:pPr marL="0" indent="0">
              <a:buNone/>
            </a:pPr>
            <a:r>
              <a:rPr lang="en-UG" dirty="0"/>
              <a:t>	- The manner in which the basic data was initially entered.</a:t>
            </a:r>
          </a:p>
          <a:p>
            <a:pPr marL="0" indent="0">
              <a:buNone/>
            </a:pPr>
            <a:r>
              <a:rPr lang="en-UG" dirty="0"/>
              <a:t>	- The measures taken to ensure the accuracy of data as entered.</a:t>
            </a:r>
          </a:p>
          <a:p>
            <a:pPr marL="0" indent="0">
              <a:buNone/>
            </a:pPr>
            <a:r>
              <a:rPr lang="en-UG" dirty="0"/>
              <a:t>	- The method of storing the data and precautions taken to prevent loss or alteration. </a:t>
            </a:r>
          </a:p>
        </p:txBody>
      </p:sp>
    </p:spTree>
    <p:extLst>
      <p:ext uri="{BB962C8B-B14F-4D97-AF65-F5344CB8AC3E}">
        <p14:creationId xmlns:p14="http://schemas.microsoft.com/office/powerpoint/2010/main" val="3185935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D0315-3389-0087-7DB4-9E18BCB419E2}"/>
              </a:ext>
            </a:extLst>
          </p:cNvPr>
          <p:cNvSpPr>
            <a:spLocks noGrp="1"/>
          </p:cNvSpPr>
          <p:nvPr>
            <p:ph type="title"/>
          </p:nvPr>
        </p:nvSpPr>
        <p:spPr/>
        <p:txBody>
          <a:bodyPr/>
          <a:lstStyle/>
          <a:p>
            <a:r>
              <a:rPr lang="en-UG" dirty="0"/>
              <a:t>CONT’D</a:t>
            </a:r>
          </a:p>
        </p:txBody>
      </p:sp>
      <p:sp>
        <p:nvSpPr>
          <p:cNvPr id="3" name="Content Placeholder 2">
            <a:extLst>
              <a:ext uri="{FF2B5EF4-FFF2-40B4-BE49-F238E27FC236}">
                <a16:creationId xmlns:a16="http://schemas.microsoft.com/office/drawing/2014/main" id="{A01BB306-E6A0-FBBB-B99C-AB64666C44D4}"/>
              </a:ext>
            </a:extLst>
          </p:cNvPr>
          <p:cNvSpPr>
            <a:spLocks noGrp="1"/>
          </p:cNvSpPr>
          <p:nvPr>
            <p:ph idx="1"/>
          </p:nvPr>
        </p:nvSpPr>
        <p:spPr/>
        <p:txBody>
          <a:bodyPr>
            <a:normAutofit fontScale="92500" lnSpcReduction="10000"/>
          </a:bodyPr>
          <a:lstStyle/>
          <a:p>
            <a:pPr marL="0" indent="0">
              <a:buNone/>
            </a:pPr>
            <a:r>
              <a:rPr lang="en-UG" dirty="0"/>
              <a:t>	- The reliability of the computer programs used to process the data and measures 	taken to verify the accuracy of the program.</a:t>
            </a:r>
          </a:p>
          <a:p>
            <a:pPr marL="0" indent="0">
              <a:buNone/>
            </a:pPr>
            <a:r>
              <a:rPr lang="en-UG" dirty="0"/>
              <a:t>	- What software was used to preserve digital evidence in its original form and to 	authenticate it for admissibility?</a:t>
            </a:r>
          </a:p>
          <a:p>
            <a:pPr marL="0" indent="0">
              <a:buNone/>
            </a:pPr>
            <a:r>
              <a:rPr lang="en-UG" dirty="0"/>
              <a:t>	- The competence of the person who accessed the original data: This person must 	be 	competent to do so and able to give evidence explaining the relevance and 	implication of what he did; and</a:t>
            </a:r>
          </a:p>
          <a:p>
            <a:pPr marL="0" indent="0">
              <a:buNone/>
            </a:pPr>
            <a:r>
              <a:rPr lang="en-UG" dirty="0"/>
              <a:t>	- an independent third party should be able to examine the process and achieve the 	same results.</a:t>
            </a:r>
          </a:p>
          <a:p>
            <a:pPr marL="0" indent="0">
              <a:buNone/>
            </a:pPr>
            <a:endParaRPr lang="en-UG" dirty="0"/>
          </a:p>
          <a:p>
            <a:pPr marL="0" indent="0">
              <a:buNone/>
            </a:pPr>
            <a:endParaRPr lang="en-UG" dirty="0"/>
          </a:p>
        </p:txBody>
      </p:sp>
    </p:spTree>
    <p:extLst>
      <p:ext uri="{BB962C8B-B14F-4D97-AF65-F5344CB8AC3E}">
        <p14:creationId xmlns:p14="http://schemas.microsoft.com/office/powerpoint/2010/main" val="41060558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15B73-9C2E-077B-F8BB-84F5A12FC149}"/>
              </a:ext>
            </a:extLst>
          </p:cNvPr>
          <p:cNvSpPr>
            <a:spLocks noGrp="1"/>
          </p:cNvSpPr>
          <p:nvPr>
            <p:ph type="title"/>
          </p:nvPr>
        </p:nvSpPr>
        <p:spPr/>
        <p:txBody>
          <a:bodyPr/>
          <a:lstStyle/>
          <a:p>
            <a:r>
              <a:rPr lang="en-UG" dirty="0"/>
              <a:t>CONT’D</a:t>
            </a:r>
          </a:p>
        </p:txBody>
      </p:sp>
      <p:sp>
        <p:nvSpPr>
          <p:cNvPr id="3" name="Content Placeholder 2">
            <a:extLst>
              <a:ext uri="{FF2B5EF4-FFF2-40B4-BE49-F238E27FC236}">
                <a16:creationId xmlns:a16="http://schemas.microsoft.com/office/drawing/2014/main" id="{957190F1-BB22-66AD-A81C-DB275B36BFEC}"/>
              </a:ext>
            </a:extLst>
          </p:cNvPr>
          <p:cNvSpPr>
            <a:spLocks noGrp="1"/>
          </p:cNvSpPr>
          <p:nvPr>
            <p:ph idx="1"/>
          </p:nvPr>
        </p:nvSpPr>
        <p:spPr/>
        <p:txBody>
          <a:bodyPr>
            <a:normAutofit lnSpcReduction="10000"/>
          </a:bodyPr>
          <a:lstStyle/>
          <a:p>
            <a:pPr algn="just"/>
            <a:r>
              <a:rPr lang="en-UG" dirty="0"/>
              <a:t> Sixth, in </a:t>
            </a:r>
            <a:r>
              <a:rPr lang="en-UG" i="1" dirty="0"/>
              <a:t>Cargo World Logistics Limited v. Royal Group Africa Limited</a:t>
            </a:r>
            <a:r>
              <a:rPr lang="en-UG" dirty="0"/>
              <a:t>, Justice Henry P. Adonyo interpreted section 10(3)(a) of the Contracts Act, 2010 in a dispute where a quotation was sent by email to the defendant and the transaction for the transportation of the goods was confirmed. The section reads (that) </a:t>
            </a:r>
            <a:r>
              <a:rPr lang="en-UG" i="1" dirty="0"/>
              <a:t>a contract is in writing where it is in the form of a data message</a:t>
            </a:r>
            <a:r>
              <a:rPr lang="en-UG" dirty="0"/>
              <a:t>. He went on to hold that the interpretation deduced from this section is that emails amount to a data message which according to the only witness of the plaintiff was the means the Director of the defendant contacted the plaintiff and through the same media eventually came to mutually agreeable terms of the contract. Therefore, since they were the basis upon which the parties in the instant case contracted, then in (my view) it amounts to a written contract within the meaning of the above law. </a:t>
            </a:r>
          </a:p>
        </p:txBody>
      </p:sp>
    </p:spTree>
    <p:extLst>
      <p:ext uri="{BB962C8B-B14F-4D97-AF65-F5344CB8AC3E}">
        <p14:creationId xmlns:p14="http://schemas.microsoft.com/office/powerpoint/2010/main" val="487111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A83FF-3073-7C42-2D99-5EB00888BEEA}"/>
              </a:ext>
            </a:extLst>
          </p:cNvPr>
          <p:cNvSpPr>
            <a:spLocks noGrp="1"/>
          </p:cNvSpPr>
          <p:nvPr>
            <p:ph type="title"/>
          </p:nvPr>
        </p:nvSpPr>
        <p:spPr/>
        <p:txBody>
          <a:bodyPr/>
          <a:lstStyle/>
          <a:p>
            <a:r>
              <a:rPr lang="en-UG" dirty="0"/>
              <a:t>Outline</a:t>
            </a:r>
          </a:p>
        </p:txBody>
      </p:sp>
      <p:sp>
        <p:nvSpPr>
          <p:cNvPr id="3" name="Content Placeholder 2">
            <a:extLst>
              <a:ext uri="{FF2B5EF4-FFF2-40B4-BE49-F238E27FC236}">
                <a16:creationId xmlns:a16="http://schemas.microsoft.com/office/drawing/2014/main" id="{4F17EB7A-BD23-B19F-80CA-F67F0FA11CC6}"/>
              </a:ext>
            </a:extLst>
          </p:cNvPr>
          <p:cNvSpPr>
            <a:spLocks noGrp="1"/>
          </p:cNvSpPr>
          <p:nvPr>
            <p:ph idx="1"/>
          </p:nvPr>
        </p:nvSpPr>
        <p:spPr/>
        <p:txBody>
          <a:bodyPr/>
          <a:lstStyle/>
          <a:p>
            <a:r>
              <a:rPr lang="en-UG" dirty="0"/>
              <a:t> Key Definitions</a:t>
            </a:r>
          </a:p>
          <a:p>
            <a:r>
              <a:rPr lang="en-UG" dirty="0"/>
              <a:t>Types of Cybercrime</a:t>
            </a:r>
          </a:p>
          <a:p>
            <a:r>
              <a:rPr lang="en-UG" dirty="0"/>
              <a:t>Characteristics</a:t>
            </a:r>
          </a:p>
          <a:p>
            <a:r>
              <a:rPr lang="en-UG" dirty="0"/>
              <a:t>Trends </a:t>
            </a:r>
          </a:p>
        </p:txBody>
      </p:sp>
    </p:spTree>
    <p:extLst>
      <p:ext uri="{BB962C8B-B14F-4D97-AF65-F5344CB8AC3E}">
        <p14:creationId xmlns:p14="http://schemas.microsoft.com/office/powerpoint/2010/main" val="1594043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303F4-5312-3F60-CFE7-BE2988AD1D7F}"/>
              </a:ext>
            </a:extLst>
          </p:cNvPr>
          <p:cNvSpPr>
            <a:spLocks noGrp="1"/>
          </p:cNvSpPr>
          <p:nvPr>
            <p:ph type="title"/>
          </p:nvPr>
        </p:nvSpPr>
        <p:spPr/>
        <p:txBody>
          <a:bodyPr/>
          <a:lstStyle/>
          <a:p>
            <a:r>
              <a:rPr lang="en-UG" dirty="0"/>
              <a:t>INVESTIGATION AND PROCEDURES</a:t>
            </a:r>
          </a:p>
        </p:txBody>
      </p:sp>
      <p:sp>
        <p:nvSpPr>
          <p:cNvPr id="3" name="Content Placeholder 2">
            <a:extLst>
              <a:ext uri="{FF2B5EF4-FFF2-40B4-BE49-F238E27FC236}">
                <a16:creationId xmlns:a16="http://schemas.microsoft.com/office/drawing/2014/main" id="{F53F4893-B464-39F8-CB8D-5E9637CD248C}"/>
              </a:ext>
            </a:extLst>
          </p:cNvPr>
          <p:cNvSpPr>
            <a:spLocks noGrp="1"/>
          </p:cNvSpPr>
          <p:nvPr>
            <p:ph idx="1"/>
          </p:nvPr>
        </p:nvSpPr>
        <p:spPr/>
        <p:txBody>
          <a:bodyPr>
            <a:normAutofit fontScale="92500" lnSpcReduction="10000"/>
          </a:bodyPr>
          <a:lstStyle/>
          <a:p>
            <a:pPr algn="just"/>
            <a:r>
              <a:rPr lang="en-UG" dirty="0"/>
              <a:t> Section 9 of CMA, allows for a preservation order on application by the investigating officer (IO) to the court</a:t>
            </a:r>
          </a:p>
          <a:p>
            <a:pPr algn="just"/>
            <a:r>
              <a:rPr lang="en-UG" dirty="0"/>
              <a:t> Section 10 of CMA, an IO may for the purpose of a criminal investigation or the prosecution of an offence, apply to court for an order for the disclosure of preservation order</a:t>
            </a:r>
          </a:p>
          <a:p>
            <a:pPr algn="just"/>
            <a:r>
              <a:rPr lang="en-UG" dirty="0"/>
              <a:t> Section 11 of CMA, where disclosure of data is required for the purposes of a criminal investigation or the prosecution of an offence, an IO may apply to court for a Production Order</a:t>
            </a:r>
          </a:p>
          <a:p>
            <a:pPr algn="just"/>
            <a:r>
              <a:rPr lang="en-UG" dirty="0"/>
              <a:t> Section 27 of CMA: Compensation</a:t>
            </a:r>
          </a:p>
          <a:p>
            <a:pPr algn="just"/>
            <a:r>
              <a:rPr lang="en-UG" dirty="0"/>
              <a:t> Section 28 of CMA: Searches and Seizure </a:t>
            </a:r>
          </a:p>
        </p:txBody>
      </p:sp>
    </p:spTree>
    <p:extLst>
      <p:ext uri="{BB962C8B-B14F-4D97-AF65-F5344CB8AC3E}">
        <p14:creationId xmlns:p14="http://schemas.microsoft.com/office/powerpoint/2010/main" val="41292252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BF472-0543-08CD-EFC3-F5C4047E98B9}"/>
              </a:ext>
            </a:extLst>
          </p:cNvPr>
          <p:cNvSpPr>
            <a:spLocks noGrp="1"/>
          </p:cNvSpPr>
          <p:nvPr>
            <p:ph type="title"/>
          </p:nvPr>
        </p:nvSpPr>
        <p:spPr/>
        <p:txBody>
          <a:bodyPr/>
          <a:lstStyle/>
          <a:p>
            <a:r>
              <a:rPr lang="en-UG" dirty="0"/>
              <a:t>CHARACTERISTICS OF CYBERCRIMES</a:t>
            </a:r>
          </a:p>
        </p:txBody>
      </p:sp>
      <p:sp>
        <p:nvSpPr>
          <p:cNvPr id="3" name="Content Placeholder 2">
            <a:extLst>
              <a:ext uri="{FF2B5EF4-FFF2-40B4-BE49-F238E27FC236}">
                <a16:creationId xmlns:a16="http://schemas.microsoft.com/office/drawing/2014/main" id="{91BB7E7D-BBB1-6978-EF86-E43BCA175045}"/>
              </a:ext>
            </a:extLst>
          </p:cNvPr>
          <p:cNvSpPr>
            <a:spLocks noGrp="1"/>
          </p:cNvSpPr>
          <p:nvPr>
            <p:ph idx="1"/>
          </p:nvPr>
        </p:nvSpPr>
        <p:spPr/>
        <p:txBody>
          <a:bodyPr>
            <a:normAutofit fontScale="70000" lnSpcReduction="20000"/>
          </a:bodyPr>
          <a:lstStyle/>
          <a:p>
            <a:pPr marL="0" indent="0" algn="just">
              <a:buNone/>
            </a:pPr>
            <a:r>
              <a:rPr lang="en-UG" dirty="0"/>
              <a:t>a) content-related crime</a:t>
            </a:r>
          </a:p>
          <a:p>
            <a:pPr marL="0" indent="0" algn="just">
              <a:buNone/>
            </a:pPr>
            <a:r>
              <a:rPr lang="en-UG" dirty="0"/>
              <a:t> Section 23 of CMA: Child pornography </a:t>
            </a:r>
          </a:p>
          <a:p>
            <a:pPr marL="0" indent="0" algn="just">
              <a:buNone/>
            </a:pPr>
            <a:r>
              <a:rPr lang="en-UG" dirty="0"/>
              <a:t>Sections 3-6 of the Anti-Pornography Act (2014 – Jemimah Kansiime aka ‘Panadol Wa’ 	Basajja’ and her music video 	producer - Did Muchwa Mugisha – were charged (striptease/lap dance – 	Ekimansulo)</a:t>
            </a:r>
          </a:p>
          <a:p>
            <a:pPr marL="0" indent="0" algn="just">
              <a:buNone/>
            </a:pPr>
            <a:r>
              <a:rPr lang="en-UG" dirty="0"/>
              <a:t>Online distribution of non-consensual intimate images/ ‘revenge pornography’</a:t>
            </a:r>
          </a:p>
          <a:p>
            <a:pPr marL="0" indent="0" algn="just">
              <a:buNone/>
            </a:pPr>
            <a:r>
              <a:rPr lang="en-UG" dirty="0"/>
              <a:t>In </a:t>
            </a:r>
            <a:r>
              <a:rPr lang="en-UG" i="1" dirty="0"/>
              <a:t>Uganda v. Emin Baro</a:t>
            </a:r>
            <a:r>
              <a:rPr lang="en-UG" dirty="0"/>
              <a:t>, the accused, aged 54, was charged under the CMA after being found in 	possession of a compact disc with videos showing two children sucking  and/or playing with his 	genitals in Iganga District. The harmful content was intially found on a computer in an internet 	caf</a:t>
            </a:r>
            <a:r>
              <a:rPr lang="en-GB" dirty="0" err="1"/>
              <a:t>é</a:t>
            </a:r>
            <a:r>
              <a:rPr lang="en-UG" dirty="0"/>
              <a:t> he had been using. He was convicted.	</a:t>
            </a:r>
          </a:p>
          <a:p>
            <a:pPr marL="0" indent="0" algn="just">
              <a:buNone/>
            </a:pPr>
            <a:r>
              <a:rPr lang="en-UG" dirty="0"/>
              <a:t>Section 12 of CMA: unauthorised access</a:t>
            </a:r>
          </a:p>
          <a:p>
            <a:pPr marL="0" indent="0" algn="just">
              <a:buNone/>
            </a:pPr>
            <a:r>
              <a:rPr lang="en-UG" dirty="0"/>
              <a:t>Section 47 of the Copyright and Neighbouring Rights Act (CNRA) provides for criminal copyright infringement which is another content-related computer crime</a:t>
            </a:r>
          </a:p>
          <a:p>
            <a:pPr marL="0" indent="0" algn="just">
              <a:buNone/>
            </a:pPr>
            <a:endParaRPr lang="en-UG" dirty="0"/>
          </a:p>
        </p:txBody>
      </p:sp>
    </p:spTree>
    <p:extLst>
      <p:ext uri="{BB962C8B-B14F-4D97-AF65-F5344CB8AC3E}">
        <p14:creationId xmlns:p14="http://schemas.microsoft.com/office/powerpoint/2010/main" val="36560891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6FB33-811F-A4A2-5C08-41C1BC7DFE1B}"/>
              </a:ext>
            </a:extLst>
          </p:cNvPr>
          <p:cNvSpPr>
            <a:spLocks noGrp="1"/>
          </p:cNvSpPr>
          <p:nvPr>
            <p:ph type="title"/>
          </p:nvPr>
        </p:nvSpPr>
        <p:spPr/>
        <p:txBody>
          <a:bodyPr/>
          <a:lstStyle/>
          <a:p>
            <a:r>
              <a:rPr lang="en-UG" dirty="0"/>
              <a:t>Cont’d</a:t>
            </a:r>
          </a:p>
        </p:txBody>
      </p:sp>
      <p:sp>
        <p:nvSpPr>
          <p:cNvPr id="3" name="Content Placeholder 2">
            <a:extLst>
              <a:ext uri="{FF2B5EF4-FFF2-40B4-BE49-F238E27FC236}">
                <a16:creationId xmlns:a16="http://schemas.microsoft.com/office/drawing/2014/main" id="{5C7C2DDA-6874-F789-3367-55A0E1CCAF5A}"/>
              </a:ext>
            </a:extLst>
          </p:cNvPr>
          <p:cNvSpPr>
            <a:spLocks noGrp="1"/>
          </p:cNvSpPr>
          <p:nvPr>
            <p:ph idx="1"/>
          </p:nvPr>
        </p:nvSpPr>
        <p:spPr/>
        <p:txBody>
          <a:bodyPr>
            <a:normAutofit fontScale="70000" lnSpcReduction="20000"/>
          </a:bodyPr>
          <a:lstStyle/>
          <a:p>
            <a:pPr marL="0" indent="0" algn="just">
              <a:buNone/>
            </a:pPr>
            <a:r>
              <a:rPr lang="en-UG" dirty="0"/>
              <a:t>b) Traditional Crimes Committed Using a Computer</a:t>
            </a:r>
          </a:p>
          <a:p>
            <a:pPr algn="just"/>
            <a:r>
              <a:rPr lang="en-UG" dirty="0"/>
              <a:t> Section 24 of CMA: Cyber Harrassment</a:t>
            </a:r>
          </a:p>
          <a:p>
            <a:pPr algn="just"/>
            <a:r>
              <a:rPr lang="en-UG" dirty="0"/>
              <a:t> Section 25 of CMA: Offensive Communication </a:t>
            </a:r>
          </a:p>
          <a:p>
            <a:pPr algn="just"/>
            <a:r>
              <a:rPr lang="en-UG" dirty="0"/>
              <a:t> Sections 24 and 25 of CMA were subject of a Constitutional Court Petition</a:t>
            </a:r>
          </a:p>
          <a:p>
            <a:pPr algn="just"/>
            <a:r>
              <a:rPr lang="en-UG" dirty="0"/>
              <a:t> Section 26 of CMA: Cyberstalking</a:t>
            </a:r>
          </a:p>
          <a:p>
            <a:pPr algn="just"/>
            <a:r>
              <a:rPr lang="en-UG" dirty="0"/>
              <a:t> Section 19 of CMA: Electronic Fraud and Theft (Uganda v. Guster Mugoya &amp; Ors)</a:t>
            </a:r>
          </a:p>
          <a:p>
            <a:pPr algn="just"/>
            <a:r>
              <a:rPr lang="en-UG" dirty="0"/>
              <a:t> Uganda v. Ivan Ganchev &amp; Ors, the 3 accused Bulgarian nationals were involved in stealing moneys from Stanbic Bank Automatic Teller Machines (ATMs) and were convicted of elctronic fraud under the CMA.</a:t>
            </a:r>
          </a:p>
          <a:p>
            <a:pPr algn="just"/>
            <a:r>
              <a:rPr lang="en-UG" dirty="0"/>
              <a:t> Section 20 of CMA: Enhanced punishment for offences involving protected computers.</a:t>
            </a:r>
          </a:p>
          <a:p>
            <a:pPr algn="just"/>
            <a:r>
              <a:rPr lang="en-UG" dirty="0"/>
              <a:t> Section 21 of CMA:  Abetments and Attempts</a:t>
            </a:r>
          </a:p>
          <a:p>
            <a:pPr marL="0" indent="0" algn="just">
              <a:buNone/>
            </a:pPr>
            <a:endParaRPr lang="en-UG" dirty="0"/>
          </a:p>
        </p:txBody>
      </p:sp>
    </p:spTree>
    <p:extLst>
      <p:ext uri="{BB962C8B-B14F-4D97-AF65-F5344CB8AC3E}">
        <p14:creationId xmlns:p14="http://schemas.microsoft.com/office/powerpoint/2010/main" val="32570622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1B70F-2AFF-2252-DDAC-083FA87B764C}"/>
              </a:ext>
            </a:extLst>
          </p:cNvPr>
          <p:cNvSpPr>
            <a:spLocks noGrp="1"/>
          </p:cNvSpPr>
          <p:nvPr>
            <p:ph type="title"/>
          </p:nvPr>
        </p:nvSpPr>
        <p:spPr/>
        <p:txBody>
          <a:bodyPr/>
          <a:lstStyle/>
          <a:p>
            <a:r>
              <a:rPr lang="en-UG" dirty="0"/>
              <a:t>CONT’D</a:t>
            </a:r>
          </a:p>
        </p:txBody>
      </p:sp>
      <p:sp>
        <p:nvSpPr>
          <p:cNvPr id="3" name="Content Placeholder 2">
            <a:extLst>
              <a:ext uri="{FF2B5EF4-FFF2-40B4-BE49-F238E27FC236}">
                <a16:creationId xmlns:a16="http://schemas.microsoft.com/office/drawing/2014/main" id="{D401E185-FCFD-2751-B2F6-7B9084A25D18}"/>
              </a:ext>
            </a:extLst>
          </p:cNvPr>
          <p:cNvSpPr>
            <a:spLocks noGrp="1"/>
          </p:cNvSpPr>
          <p:nvPr>
            <p:ph idx="1"/>
          </p:nvPr>
        </p:nvSpPr>
        <p:spPr/>
        <p:txBody>
          <a:bodyPr/>
          <a:lstStyle/>
          <a:p>
            <a:pPr marL="0" indent="0">
              <a:buNone/>
            </a:pPr>
            <a:r>
              <a:rPr lang="en-UG" dirty="0"/>
              <a:t>c) Attacks on Computers and Computer Systems</a:t>
            </a:r>
          </a:p>
          <a:p>
            <a:r>
              <a:rPr lang="en-UG" dirty="0"/>
              <a:t> Sections 12-15 of CMA: Hacking Offences</a:t>
            </a:r>
          </a:p>
          <a:p>
            <a:r>
              <a:rPr lang="en-UG" dirty="0"/>
              <a:t> Section 18 of CMA: Data Protection and Privacy on the Computer</a:t>
            </a:r>
          </a:p>
          <a:p>
            <a:r>
              <a:rPr lang="en-UG" dirty="0"/>
              <a:t> Data Protection and Privacy Act and the Regulations made thereunder</a:t>
            </a:r>
          </a:p>
          <a:p>
            <a:pPr marL="0" indent="0">
              <a:buNone/>
            </a:pPr>
            <a:r>
              <a:rPr lang="en-UG" dirty="0"/>
              <a:t>				</a:t>
            </a:r>
          </a:p>
          <a:p>
            <a:pPr marL="0" indent="0">
              <a:buNone/>
            </a:pPr>
            <a:endParaRPr lang="en-UG" dirty="0"/>
          </a:p>
        </p:txBody>
      </p:sp>
    </p:spTree>
    <p:extLst>
      <p:ext uri="{BB962C8B-B14F-4D97-AF65-F5344CB8AC3E}">
        <p14:creationId xmlns:p14="http://schemas.microsoft.com/office/powerpoint/2010/main" val="25362988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A27E8-A8B5-3249-CCEF-6D7C9F626517}"/>
              </a:ext>
            </a:extLst>
          </p:cNvPr>
          <p:cNvSpPr>
            <a:spLocks noGrp="1"/>
          </p:cNvSpPr>
          <p:nvPr>
            <p:ph type="title"/>
          </p:nvPr>
        </p:nvSpPr>
        <p:spPr/>
        <p:txBody>
          <a:bodyPr/>
          <a:lstStyle/>
          <a:p>
            <a:r>
              <a:rPr lang="en-UG" dirty="0"/>
              <a:t>Q &amp; A</a:t>
            </a:r>
          </a:p>
        </p:txBody>
      </p:sp>
      <p:sp>
        <p:nvSpPr>
          <p:cNvPr id="3" name="Content Placeholder 2">
            <a:extLst>
              <a:ext uri="{FF2B5EF4-FFF2-40B4-BE49-F238E27FC236}">
                <a16:creationId xmlns:a16="http://schemas.microsoft.com/office/drawing/2014/main" id="{DA4C9CEF-B626-9463-E2D7-55547EB6DD84}"/>
              </a:ext>
            </a:extLst>
          </p:cNvPr>
          <p:cNvSpPr>
            <a:spLocks noGrp="1"/>
          </p:cNvSpPr>
          <p:nvPr>
            <p:ph idx="1"/>
          </p:nvPr>
        </p:nvSpPr>
        <p:spPr/>
        <p:txBody>
          <a:bodyPr/>
          <a:lstStyle/>
          <a:p>
            <a:pPr marL="0" indent="0">
              <a:buNone/>
            </a:pPr>
            <a:endParaRPr lang="en-UG" dirty="0"/>
          </a:p>
          <a:p>
            <a:pPr marL="0" indent="0">
              <a:buNone/>
            </a:pPr>
            <a:r>
              <a:rPr lang="en-UG" dirty="0"/>
              <a:t>Thanks so much My Lords and Your Worships for your patience and attention.</a:t>
            </a:r>
          </a:p>
          <a:p>
            <a:pPr marL="0" indent="0">
              <a:buNone/>
            </a:pPr>
            <a:endParaRPr lang="en-UG" dirty="0"/>
          </a:p>
          <a:p>
            <a:pPr marL="0" indent="0">
              <a:buNone/>
            </a:pPr>
            <a:r>
              <a:rPr lang="en-UG" dirty="0"/>
              <a:t>FOR GOD AND MY COUNTRY.</a:t>
            </a:r>
          </a:p>
        </p:txBody>
      </p:sp>
    </p:spTree>
    <p:extLst>
      <p:ext uri="{BB962C8B-B14F-4D97-AF65-F5344CB8AC3E}">
        <p14:creationId xmlns:p14="http://schemas.microsoft.com/office/powerpoint/2010/main" val="804429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2D8BB-F8F4-DC21-72D5-ADB069C19417}"/>
              </a:ext>
            </a:extLst>
          </p:cNvPr>
          <p:cNvSpPr>
            <a:spLocks noGrp="1"/>
          </p:cNvSpPr>
          <p:nvPr>
            <p:ph type="title"/>
          </p:nvPr>
        </p:nvSpPr>
        <p:spPr/>
        <p:txBody>
          <a:bodyPr/>
          <a:lstStyle/>
          <a:p>
            <a:r>
              <a:rPr lang="en-UG" dirty="0"/>
              <a:t>KEY DEFINITIONS</a:t>
            </a:r>
          </a:p>
        </p:txBody>
      </p:sp>
      <p:sp>
        <p:nvSpPr>
          <p:cNvPr id="3" name="Content Placeholder 2">
            <a:extLst>
              <a:ext uri="{FF2B5EF4-FFF2-40B4-BE49-F238E27FC236}">
                <a16:creationId xmlns:a16="http://schemas.microsoft.com/office/drawing/2014/main" id="{FD9772F2-72A2-F762-D944-913640E71EDD}"/>
              </a:ext>
            </a:extLst>
          </p:cNvPr>
          <p:cNvSpPr>
            <a:spLocks noGrp="1"/>
          </p:cNvSpPr>
          <p:nvPr>
            <p:ph idx="1"/>
          </p:nvPr>
        </p:nvSpPr>
        <p:spPr/>
        <p:txBody>
          <a:bodyPr>
            <a:normAutofit lnSpcReduction="10000"/>
          </a:bodyPr>
          <a:lstStyle/>
          <a:p>
            <a:r>
              <a:rPr lang="en-UG" dirty="0"/>
              <a:t> Computer, S.2 OF Computer Misuses Act (CMA) defines a ‘Computer’ as ‘an electronic, magnetic, optical, electrochemical or other data processing device or a group of such interconnected or related devices, performing logical, arithmetic or storage functions; and includes any data storage functions; and includes any data storage facility or communications facility directly related to or operating in conjunction with such a device or group of such interconnected or related devices’.</a:t>
            </a:r>
          </a:p>
          <a:p>
            <a:r>
              <a:rPr lang="en-UG" dirty="0"/>
              <a:t> Characteristics of a Computer:</a:t>
            </a:r>
          </a:p>
          <a:p>
            <a:pPr marL="457200" indent="-457200">
              <a:buAutoNum type="alphaLcParenR"/>
            </a:pPr>
            <a:r>
              <a:rPr lang="en-GB" dirty="0"/>
              <a:t>c</a:t>
            </a:r>
            <a:r>
              <a:rPr lang="en-UG" dirty="0"/>
              <a:t>apabale of in-put (b) storage (c) processing (d) out put (note the wide definition of a computer.</a:t>
            </a:r>
          </a:p>
        </p:txBody>
      </p:sp>
    </p:spTree>
    <p:extLst>
      <p:ext uri="{BB962C8B-B14F-4D97-AF65-F5344CB8AC3E}">
        <p14:creationId xmlns:p14="http://schemas.microsoft.com/office/powerpoint/2010/main" val="992029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660DF-0360-1DDF-4F42-558CD680AC40}"/>
              </a:ext>
            </a:extLst>
          </p:cNvPr>
          <p:cNvSpPr>
            <a:spLocks noGrp="1"/>
          </p:cNvSpPr>
          <p:nvPr>
            <p:ph type="title"/>
          </p:nvPr>
        </p:nvSpPr>
        <p:spPr/>
        <p:txBody>
          <a:bodyPr/>
          <a:lstStyle/>
          <a:p>
            <a:r>
              <a:rPr lang="en-UG" dirty="0"/>
              <a:t>CONT’D</a:t>
            </a:r>
          </a:p>
        </p:txBody>
      </p:sp>
      <p:sp>
        <p:nvSpPr>
          <p:cNvPr id="3" name="Content Placeholder 2">
            <a:extLst>
              <a:ext uri="{FF2B5EF4-FFF2-40B4-BE49-F238E27FC236}">
                <a16:creationId xmlns:a16="http://schemas.microsoft.com/office/drawing/2014/main" id="{2415DD08-45BF-8A2F-E5AF-A21F4971735C}"/>
              </a:ext>
            </a:extLst>
          </p:cNvPr>
          <p:cNvSpPr>
            <a:spLocks noGrp="1"/>
          </p:cNvSpPr>
          <p:nvPr>
            <p:ph idx="1"/>
          </p:nvPr>
        </p:nvSpPr>
        <p:spPr/>
        <p:txBody>
          <a:bodyPr>
            <a:normAutofit fontScale="92500" lnSpcReduction="20000"/>
          </a:bodyPr>
          <a:lstStyle/>
          <a:p>
            <a:pPr algn="just"/>
            <a:r>
              <a:rPr lang="en-UG" dirty="0"/>
              <a:t> Computer crime refers to the use of a computer or a network of computers to commit a crime</a:t>
            </a:r>
          </a:p>
          <a:p>
            <a:pPr algn="just"/>
            <a:r>
              <a:rPr lang="en-UG" dirty="0"/>
              <a:t> When one uses a computer or a network of computers which are connected to the internet to commit a crime or crimes, that is said to be a cybercrime, since the computer or network of computers used were connected to the cyberspace</a:t>
            </a:r>
          </a:p>
          <a:p>
            <a:pPr algn="just"/>
            <a:r>
              <a:rPr lang="en-UG" dirty="0"/>
              <a:t> Computer misuse refers to using the computer for purposes other than that for which the computer is ordinarily used</a:t>
            </a:r>
          </a:p>
          <a:p>
            <a:pPr algn="just"/>
            <a:r>
              <a:rPr lang="en-UG" dirty="0"/>
              <a:t> computer crime and cyber crime are recognised as crimes in most jurisdictions attracting clear punishments on conviction while computer misuse may or may not be a crime in itself depending on the nature and extent of the ‘misuse’</a:t>
            </a:r>
          </a:p>
        </p:txBody>
      </p:sp>
    </p:spTree>
    <p:extLst>
      <p:ext uri="{BB962C8B-B14F-4D97-AF65-F5344CB8AC3E}">
        <p14:creationId xmlns:p14="http://schemas.microsoft.com/office/powerpoint/2010/main" val="995310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89512-9175-C87A-FC1C-54AFCE18EC5F}"/>
              </a:ext>
            </a:extLst>
          </p:cNvPr>
          <p:cNvSpPr>
            <a:spLocks noGrp="1"/>
          </p:cNvSpPr>
          <p:nvPr>
            <p:ph type="title"/>
          </p:nvPr>
        </p:nvSpPr>
        <p:spPr/>
        <p:txBody>
          <a:bodyPr/>
          <a:lstStyle/>
          <a:p>
            <a:r>
              <a:rPr lang="en-UG" dirty="0"/>
              <a:t>CONT’D</a:t>
            </a:r>
          </a:p>
        </p:txBody>
      </p:sp>
      <p:sp>
        <p:nvSpPr>
          <p:cNvPr id="3" name="Content Placeholder 2">
            <a:extLst>
              <a:ext uri="{FF2B5EF4-FFF2-40B4-BE49-F238E27FC236}">
                <a16:creationId xmlns:a16="http://schemas.microsoft.com/office/drawing/2014/main" id="{57D9DB7A-ADB7-3B86-1F62-7A0D4F01DE61}"/>
              </a:ext>
            </a:extLst>
          </p:cNvPr>
          <p:cNvSpPr>
            <a:spLocks noGrp="1"/>
          </p:cNvSpPr>
          <p:nvPr>
            <p:ph idx="1"/>
          </p:nvPr>
        </p:nvSpPr>
        <p:spPr/>
        <p:txBody>
          <a:bodyPr>
            <a:normAutofit fontScale="85000" lnSpcReduction="10000"/>
          </a:bodyPr>
          <a:lstStyle/>
          <a:p>
            <a:pPr algn="just"/>
            <a:r>
              <a:rPr lang="en-UG" dirty="0"/>
              <a:t> These are organized crimes, which are against the confidentiality, integrity and computer data or systems</a:t>
            </a:r>
          </a:p>
          <a:p>
            <a:pPr algn="just"/>
            <a:r>
              <a:rPr lang="en-UG" dirty="0"/>
              <a:t> Trends: require no physical presence, ease to evade the (public) ey of the authorities/promotes annonymity</a:t>
            </a:r>
          </a:p>
          <a:p>
            <a:pPr algn="just"/>
            <a:r>
              <a:rPr lang="en-UG" dirty="0"/>
              <a:t> in 2011, Parliamnet of the Republic of Uganda passed the 3 Cyber laws: the Electronic Signatures Act (ESA), the Electronic Transactions Act (ETA) and the Computer Misuse Act (CMA). ESA and ETA have Regulations</a:t>
            </a:r>
          </a:p>
          <a:p>
            <a:pPr algn="just"/>
            <a:r>
              <a:rPr lang="en-UG" dirty="0"/>
              <a:t> CMA was enacted to regulate cybercrime and to promote safety and security of electronic transactions and information systems. The preamble to the Act provides that:</a:t>
            </a:r>
          </a:p>
          <a:p>
            <a:pPr marL="0" indent="0" algn="just">
              <a:buNone/>
            </a:pPr>
            <a:r>
              <a:rPr lang="en-UG" dirty="0"/>
              <a:t>	</a:t>
            </a:r>
          </a:p>
        </p:txBody>
      </p:sp>
    </p:spTree>
    <p:extLst>
      <p:ext uri="{BB962C8B-B14F-4D97-AF65-F5344CB8AC3E}">
        <p14:creationId xmlns:p14="http://schemas.microsoft.com/office/powerpoint/2010/main" val="2820697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A5ECA-290F-01F5-FBAE-86B95984AA45}"/>
              </a:ext>
            </a:extLst>
          </p:cNvPr>
          <p:cNvSpPr>
            <a:spLocks noGrp="1"/>
          </p:cNvSpPr>
          <p:nvPr>
            <p:ph type="title"/>
          </p:nvPr>
        </p:nvSpPr>
        <p:spPr/>
        <p:txBody>
          <a:bodyPr/>
          <a:lstStyle/>
          <a:p>
            <a:r>
              <a:rPr lang="en-UG" dirty="0"/>
              <a:t>CONT’D</a:t>
            </a:r>
          </a:p>
        </p:txBody>
      </p:sp>
      <p:sp>
        <p:nvSpPr>
          <p:cNvPr id="3" name="Content Placeholder 2">
            <a:extLst>
              <a:ext uri="{FF2B5EF4-FFF2-40B4-BE49-F238E27FC236}">
                <a16:creationId xmlns:a16="http://schemas.microsoft.com/office/drawing/2014/main" id="{757F880E-740F-CBC2-332D-43D4805CD559}"/>
              </a:ext>
            </a:extLst>
          </p:cNvPr>
          <p:cNvSpPr>
            <a:spLocks noGrp="1"/>
          </p:cNvSpPr>
          <p:nvPr>
            <p:ph idx="1"/>
          </p:nvPr>
        </p:nvSpPr>
        <p:spPr/>
        <p:txBody>
          <a:bodyPr>
            <a:normAutofit fontScale="85000" lnSpcReduction="10000"/>
          </a:bodyPr>
          <a:lstStyle/>
          <a:p>
            <a:pPr marL="0" indent="0" algn="just">
              <a:buNone/>
            </a:pPr>
            <a:r>
              <a:rPr lang="en-UG" dirty="0"/>
              <a:t>	An Act to make provision for the safety and security of electronic transactions and 	information systems; to prevent unlawful access, abuse or misuse of information 	systems including computers and to make provision for securing the conduct of 	electronic transactions in a trustworthy electronic environment and to provide for 	other related matters.</a:t>
            </a:r>
          </a:p>
          <a:p>
            <a:pPr algn="just"/>
            <a:r>
              <a:rPr lang="en-UG" dirty="0"/>
              <a:t> Nature/Types of Cybercrimes include illegal access to computer systems, interception or acquisition of computer data, illegal interference with a computer system or computer data, production, distribution or possession of computer misuse tools, breach of privacy or data protection measures, computer-related fraud or forgery, computer-related copyright or trademark offences, computer-related acts involving hate speech, computer and online child pornography, digital terrorism have become common occurences since the emerggence of the computer and the evolution of the internet</a:t>
            </a:r>
          </a:p>
        </p:txBody>
      </p:sp>
    </p:spTree>
    <p:extLst>
      <p:ext uri="{BB962C8B-B14F-4D97-AF65-F5344CB8AC3E}">
        <p14:creationId xmlns:p14="http://schemas.microsoft.com/office/powerpoint/2010/main" val="2361037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BE74D-9626-5A77-3E04-AA20962E26B2}"/>
              </a:ext>
            </a:extLst>
          </p:cNvPr>
          <p:cNvSpPr>
            <a:spLocks noGrp="1"/>
          </p:cNvSpPr>
          <p:nvPr>
            <p:ph type="title"/>
          </p:nvPr>
        </p:nvSpPr>
        <p:spPr/>
        <p:txBody>
          <a:bodyPr/>
          <a:lstStyle/>
          <a:p>
            <a:r>
              <a:rPr lang="en-UG" dirty="0"/>
              <a:t>CONT’D</a:t>
            </a:r>
          </a:p>
        </p:txBody>
      </p:sp>
      <p:sp>
        <p:nvSpPr>
          <p:cNvPr id="3" name="Content Placeholder 2">
            <a:extLst>
              <a:ext uri="{FF2B5EF4-FFF2-40B4-BE49-F238E27FC236}">
                <a16:creationId xmlns:a16="http://schemas.microsoft.com/office/drawing/2014/main" id="{07A68E9D-08D1-8757-708A-1D2B36A84FAD}"/>
              </a:ext>
            </a:extLst>
          </p:cNvPr>
          <p:cNvSpPr>
            <a:spLocks noGrp="1"/>
          </p:cNvSpPr>
          <p:nvPr>
            <p:ph idx="1"/>
          </p:nvPr>
        </p:nvSpPr>
        <p:spPr/>
        <p:txBody>
          <a:bodyPr>
            <a:normAutofit fontScale="92500" lnSpcReduction="20000"/>
          </a:bodyPr>
          <a:lstStyle/>
          <a:p>
            <a:r>
              <a:rPr lang="en-UG" dirty="0"/>
              <a:t> Characteristics of cybercrimes: </a:t>
            </a:r>
          </a:p>
          <a:p>
            <a:pPr marL="0" indent="0">
              <a:buNone/>
            </a:pPr>
            <a:r>
              <a:rPr lang="en-UG" dirty="0"/>
              <a:t>	a) content-related crime</a:t>
            </a:r>
          </a:p>
          <a:p>
            <a:pPr marL="0" indent="0">
              <a:buNone/>
            </a:pPr>
            <a:r>
              <a:rPr lang="en-UG" dirty="0"/>
              <a:t>	b) traditional crimes committed using a computer</a:t>
            </a:r>
          </a:p>
          <a:p>
            <a:pPr marL="0" indent="0">
              <a:buNone/>
            </a:pPr>
            <a:r>
              <a:rPr lang="en-UG" dirty="0"/>
              <a:t>	c) attacks on computers and computer systems</a:t>
            </a:r>
          </a:p>
          <a:p>
            <a:r>
              <a:rPr lang="en-UG" dirty="0"/>
              <a:t>Miscellaneous:</a:t>
            </a:r>
          </a:p>
          <a:p>
            <a:pPr marL="0" indent="0">
              <a:buNone/>
            </a:pPr>
            <a:r>
              <a:rPr lang="en-UG" dirty="0"/>
              <a:t>	a) application of substantive criminal law in the area of ICT/cybercrimes</a:t>
            </a:r>
          </a:p>
          <a:p>
            <a:pPr marL="0" indent="0">
              <a:buNone/>
            </a:pPr>
            <a:r>
              <a:rPr lang="en-UG" dirty="0"/>
              <a:t>	b) application of criminal procedure law in the area of ICT/cybercrimes</a:t>
            </a:r>
          </a:p>
          <a:p>
            <a:pPr marL="0" indent="0">
              <a:buNone/>
            </a:pPr>
            <a:r>
              <a:rPr lang="en-UG" dirty="0"/>
              <a:t>	c) territorial jurisdiction and admissibility of electronic evidence </a:t>
            </a:r>
          </a:p>
        </p:txBody>
      </p:sp>
    </p:spTree>
    <p:extLst>
      <p:ext uri="{BB962C8B-B14F-4D97-AF65-F5344CB8AC3E}">
        <p14:creationId xmlns:p14="http://schemas.microsoft.com/office/powerpoint/2010/main" val="3061836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4C971-DA96-21D1-DDA3-5095BF8C29A8}"/>
              </a:ext>
            </a:extLst>
          </p:cNvPr>
          <p:cNvSpPr>
            <a:spLocks noGrp="1"/>
          </p:cNvSpPr>
          <p:nvPr>
            <p:ph type="title"/>
          </p:nvPr>
        </p:nvSpPr>
        <p:spPr/>
        <p:txBody>
          <a:bodyPr/>
          <a:lstStyle/>
          <a:p>
            <a:r>
              <a:rPr lang="en-UG" dirty="0"/>
              <a:t>APPLICATION OF SUBSTANTIVE CRIMINAL LAW TO CYBERCRIMES</a:t>
            </a:r>
          </a:p>
        </p:txBody>
      </p:sp>
      <p:sp>
        <p:nvSpPr>
          <p:cNvPr id="3" name="Content Placeholder 2">
            <a:extLst>
              <a:ext uri="{FF2B5EF4-FFF2-40B4-BE49-F238E27FC236}">
                <a16:creationId xmlns:a16="http://schemas.microsoft.com/office/drawing/2014/main" id="{CC178DAB-2530-3AE3-C96F-7D33F504C711}"/>
              </a:ext>
            </a:extLst>
          </p:cNvPr>
          <p:cNvSpPr>
            <a:spLocks noGrp="1"/>
          </p:cNvSpPr>
          <p:nvPr>
            <p:ph idx="1"/>
          </p:nvPr>
        </p:nvSpPr>
        <p:spPr/>
        <p:txBody>
          <a:bodyPr>
            <a:normAutofit fontScale="92500" lnSpcReduction="20000"/>
          </a:bodyPr>
          <a:lstStyle/>
          <a:p>
            <a:pPr algn="just"/>
            <a:r>
              <a:rPr lang="en-UG" dirty="0"/>
              <a:t> the principles which govern substantive criminal law are applicable in the area of ICT/cybercrimes</a:t>
            </a:r>
          </a:p>
          <a:p>
            <a:pPr algn="just"/>
            <a:r>
              <a:rPr lang="en-UG" dirty="0"/>
              <a:t> prospective/retrospective law are generally prohibited (Art. 28(7)</a:t>
            </a:r>
          </a:p>
          <a:p>
            <a:pPr algn="just"/>
            <a:r>
              <a:rPr lang="en-UG" dirty="0"/>
              <a:t> </a:t>
            </a:r>
            <a:r>
              <a:rPr lang="en-UG" i="1" dirty="0"/>
              <a:t>nullum crimen sine lege</a:t>
            </a:r>
            <a:r>
              <a:rPr lang="en-UG" dirty="0"/>
              <a:t> (no crime without a law) – Art. 28(8)</a:t>
            </a:r>
          </a:p>
          <a:p>
            <a:pPr algn="just"/>
            <a:r>
              <a:rPr lang="en-UG" dirty="0"/>
              <a:t> </a:t>
            </a:r>
            <a:r>
              <a:rPr lang="en-UG" i="1" dirty="0"/>
              <a:t>nulla poena sine lege </a:t>
            </a:r>
            <a:r>
              <a:rPr lang="en-UG" dirty="0"/>
              <a:t>(no punishment without previous legal authority) – Art. 28(12) except for contempt of court</a:t>
            </a:r>
          </a:p>
          <a:p>
            <a:pPr algn="just"/>
            <a:r>
              <a:rPr lang="en-UG" dirty="0"/>
              <a:t> double jeopardy - Art. 28(9)</a:t>
            </a:r>
          </a:p>
          <a:p>
            <a:pPr algn="just"/>
            <a:r>
              <a:rPr lang="en-UG" dirty="0"/>
              <a:t> self-incrimination – Art. 28(11) – accused person or (legal) spouse, spouse is a competent but non-compellable witness. </a:t>
            </a:r>
          </a:p>
        </p:txBody>
      </p:sp>
    </p:spTree>
    <p:extLst>
      <p:ext uri="{BB962C8B-B14F-4D97-AF65-F5344CB8AC3E}">
        <p14:creationId xmlns:p14="http://schemas.microsoft.com/office/powerpoint/2010/main" val="3490099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A7386-2529-DED7-326C-AD74E7328568}"/>
              </a:ext>
            </a:extLst>
          </p:cNvPr>
          <p:cNvSpPr>
            <a:spLocks noGrp="1"/>
          </p:cNvSpPr>
          <p:nvPr>
            <p:ph type="title"/>
          </p:nvPr>
        </p:nvSpPr>
        <p:spPr/>
        <p:txBody>
          <a:bodyPr/>
          <a:lstStyle/>
          <a:p>
            <a:r>
              <a:rPr lang="en-UG" dirty="0"/>
              <a:t>APPLICATION OF CRIMINAL PROCEDURE LAW TO CYBERCRIMES</a:t>
            </a:r>
          </a:p>
        </p:txBody>
      </p:sp>
      <p:sp>
        <p:nvSpPr>
          <p:cNvPr id="3" name="Content Placeholder 2">
            <a:extLst>
              <a:ext uri="{FF2B5EF4-FFF2-40B4-BE49-F238E27FC236}">
                <a16:creationId xmlns:a16="http://schemas.microsoft.com/office/drawing/2014/main" id="{10E8FD6B-93BA-5646-192E-2A4BB921AAB7}"/>
              </a:ext>
            </a:extLst>
          </p:cNvPr>
          <p:cNvSpPr>
            <a:spLocks noGrp="1"/>
          </p:cNvSpPr>
          <p:nvPr>
            <p:ph idx="1"/>
          </p:nvPr>
        </p:nvSpPr>
        <p:spPr/>
        <p:txBody>
          <a:bodyPr/>
          <a:lstStyle/>
          <a:p>
            <a:pPr algn="just"/>
            <a:r>
              <a:rPr lang="en-UG" dirty="0"/>
              <a:t> the principles governing criminal procedure law are generally applicable in the area of cybercrimes</a:t>
            </a:r>
          </a:p>
          <a:p>
            <a:pPr algn="just"/>
            <a:r>
              <a:rPr lang="en-UG" dirty="0"/>
              <a:t> generally speaking, criminal procedural law is concerned with the following sub-topics: jurisdiction, extradition, constitutional criminal procedure, institution of criminal prosecutions, police and criminal prosecution, summons, arrest and detention, searches and seizure, bail, charges and indictments, pleas, trial procedure, assessors, pre-High Court proceedings, judgment, sentences, appeals, revision and retrial (</a:t>
            </a:r>
            <a:r>
              <a:rPr lang="en-UG" i="1" dirty="0"/>
              <a:t>Dr. Stella Nyanzi v. Uganda</a:t>
            </a:r>
            <a:r>
              <a:rPr lang="en-UG" dirty="0"/>
              <a:t>)</a:t>
            </a:r>
          </a:p>
        </p:txBody>
      </p:sp>
    </p:spTree>
    <p:extLst>
      <p:ext uri="{BB962C8B-B14F-4D97-AF65-F5344CB8AC3E}">
        <p14:creationId xmlns:p14="http://schemas.microsoft.com/office/powerpoint/2010/main" val="341723852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325</TotalTime>
  <Words>2681</Words>
  <Application>Microsoft Macintosh PowerPoint</Application>
  <PresentationFormat>Widescreen</PresentationFormat>
  <Paragraphs>130</Paragraphs>
  <Slides>24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Gill Sans MT</vt:lpstr>
      <vt:lpstr>Gallery</vt:lpstr>
      <vt:lpstr>InTRODUCTION TO CYBERCRIME; ITS TYPES, CHARACTERISTICS AND TRENDS</vt:lpstr>
      <vt:lpstr>Outline</vt:lpstr>
      <vt:lpstr>KEY DEFINITIONS</vt:lpstr>
      <vt:lpstr>CONT’D</vt:lpstr>
      <vt:lpstr>CONT’D</vt:lpstr>
      <vt:lpstr>CONT’D</vt:lpstr>
      <vt:lpstr>CONT’D</vt:lpstr>
      <vt:lpstr>APPLICATION OF SUBSTANTIVE CRIMINAL LAW TO CYBERCRIMES</vt:lpstr>
      <vt:lpstr>APPLICATION OF CRIMINAL PROCEDURE LAW TO CYBERCRIMES</vt:lpstr>
      <vt:lpstr>Territorial jurisdiction and admissibility of electronic evidence</vt:lpstr>
      <vt:lpstr>JURISDICTION OF COURTS</vt:lpstr>
      <vt:lpstr>ADMISSIBILITY OF ELECTRONIC EVIDENCE</vt:lpstr>
      <vt:lpstr>CONT’D</vt:lpstr>
      <vt:lpstr>CONT’D</vt:lpstr>
      <vt:lpstr>CONT’D</vt:lpstr>
      <vt:lpstr>CONT’D</vt:lpstr>
      <vt:lpstr>CONT’D</vt:lpstr>
      <vt:lpstr>CONT’D</vt:lpstr>
      <vt:lpstr>CONT’D</vt:lpstr>
      <vt:lpstr>INVESTIGATION AND PROCEDURES</vt:lpstr>
      <vt:lpstr>CHARACTERISTICS OF CYBERCRIMES</vt:lpstr>
      <vt:lpstr>Cont’d</vt:lpstr>
      <vt:lpstr>CONT’D</vt:lpstr>
      <vt:lpstr>Q &amp; 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CYBERCRIME; ITS TYPES, CHARACTERISTICS AND TRENDS</dc:title>
  <dc:creator>Microsoft Office User</dc:creator>
  <cp:lastModifiedBy>Microsoft Office User</cp:lastModifiedBy>
  <cp:revision>23</cp:revision>
  <dcterms:created xsi:type="dcterms:W3CDTF">2024-08-31T14:36:02Z</dcterms:created>
  <dcterms:modified xsi:type="dcterms:W3CDTF">2024-09-01T13:01:02Z</dcterms:modified>
</cp:coreProperties>
</file>