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96" r:id="rId2"/>
    <p:sldId id="257" r:id="rId3"/>
    <p:sldId id="258" r:id="rId4"/>
    <p:sldId id="273" r:id="rId5"/>
    <p:sldId id="412" r:id="rId6"/>
    <p:sldId id="349" r:id="rId7"/>
    <p:sldId id="298" r:id="rId8"/>
    <p:sldId id="413" r:id="rId9"/>
    <p:sldId id="275" r:id="rId10"/>
    <p:sldId id="277" r:id="rId11"/>
    <p:sldId id="300" r:id="rId12"/>
    <p:sldId id="293" r:id="rId13"/>
    <p:sldId id="415" r:id="rId14"/>
    <p:sldId id="301" r:id="rId15"/>
    <p:sldId id="414" r:id="rId16"/>
    <p:sldId id="40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2A515B-EEBF-4163-8580-99ABDCDCC26F}">
          <p14:sldIdLst>
            <p14:sldId id="396"/>
            <p14:sldId id="257"/>
            <p14:sldId id="258"/>
            <p14:sldId id="273"/>
            <p14:sldId id="412"/>
            <p14:sldId id="349"/>
            <p14:sldId id="298"/>
            <p14:sldId id="413"/>
            <p14:sldId id="275"/>
            <p14:sldId id="277"/>
            <p14:sldId id="300"/>
            <p14:sldId id="293"/>
            <p14:sldId id="415"/>
            <p14:sldId id="301"/>
            <p14:sldId id="414"/>
            <p14:sldId id="4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26" autoAdjust="0"/>
  </p:normalViewPr>
  <p:slideViewPr>
    <p:cSldViewPr snapToGrid="0">
      <p:cViewPr varScale="1">
        <p:scale>
          <a:sx n="57" d="100"/>
          <a:sy n="57" d="100"/>
        </p:scale>
        <p:origin x="101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E89D12-0624-45BB-8500-92B4237F9701}" type="datetimeFigureOut">
              <a:rPr lang="en-GB" smtClean="0"/>
              <a:t>21/06/2024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E2151C-1AAF-49FF-9DAD-E9349FDB8354}" type="slidenum">
              <a:rPr lang="en-GB" smtClean="0"/>
              <a:t>‹#›</a:t>
            </a:fld>
            <a:endParaRPr lang="en-GB"/>
          </a:p>
        </p:txBody>
      </p:sp>
    </p:spTree>
    <p:extLst>
      <p:ext uri="{BB962C8B-B14F-4D97-AF65-F5344CB8AC3E}">
        <p14:creationId xmlns:p14="http://schemas.microsoft.com/office/powerpoint/2010/main" val="227200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316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907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34301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20000">
              <a:srgbClr val="373979"/>
            </a:gs>
            <a:gs pos="82000">
              <a:srgbClr val="373979"/>
            </a:gs>
          </a:gsLst>
          <a:lin ang="192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CA83DA-5C51-4BE5-A2BB-ECF9D6A3F0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0147"/>
          <a:stretch/>
        </p:blipFill>
        <p:spPr>
          <a:xfrm>
            <a:off x="5749384" y="1433073"/>
            <a:ext cx="6458059" cy="5463382"/>
          </a:xfrm>
          <a:prstGeom prst="rect">
            <a:avLst/>
          </a:prstGeom>
        </p:spPr>
      </p:pic>
      <p:sp>
        <p:nvSpPr>
          <p:cNvPr id="2" name="Title 1"/>
          <p:cNvSpPr>
            <a:spLocks noGrp="1"/>
          </p:cNvSpPr>
          <p:nvPr>
            <p:ph type="ctrTitle"/>
          </p:nvPr>
        </p:nvSpPr>
        <p:spPr>
          <a:xfrm>
            <a:off x="2998848" y="3250228"/>
            <a:ext cx="6266329" cy="610820"/>
          </a:xfrm>
        </p:spPr>
        <p:txBody>
          <a:bodyPr anchor="b">
            <a:noAutofit/>
          </a:bodyPr>
          <a:lstStyle>
            <a:lvl1pPr algn="ctr">
              <a:defRPr lang="en-US" sz="8800" b="1" kern="1200" smtClean="0">
                <a:solidFill>
                  <a:schemeClr val="bg1"/>
                </a:solidFill>
                <a:latin typeface="Segoe UI Black" panose="020B0A02040204020203" pitchFamily="34" charset="0"/>
                <a:ea typeface="Segoe UI Black" panose="020B0A02040204020203" pitchFamily="34" charset="0"/>
                <a:cs typeface="+mj-cs"/>
              </a:defRPr>
            </a:lvl1pPr>
          </a:lstStyle>
          <a:p>
            <a:r>
              <a:rPr lang="en-US" dirty="0"/>
              <a:t>Click to edit Master title style</a:t>
            </a:r>
          </a:p>
        </p:txBody>
      </p:sp>
      <p:sp>
        <p:nvSpPr>
          <p:cNvPr id="3" name="Subtitle 2"/>
          <p:cNvSpPr>
            <a:spLocks noGrp="1"/>
          </p:cNvSpPr>
          <p:nvPr>
            <p:ph type="subTitle" idx="1"/>
          </p:nvPr>
        </p:nvSpPr>
        <p:spPr>
          <a:xfrm>
            <a:off x="3005240" y="4104720"/>
            <a:ext cx="6284870" cy="764440"/>
          </a:xfrm>
        </p:spPr>
        <p:txBody>
          <a:bodyPr>
            <a:normAutofit/>
          </a:bodyPr>
          <a:lstStyle>
            <a:lvl1pPr marL="0" indent="0" algn="ctr">
              <a:buNone/>
              <a:defRPr lang="en-US" sz="3200" kern="1200" smtClean="0">
                <a:solidFill>
                  <a:schemeClr val="bg1"/>
                </a:solidFill>
                <a:latin typeface="Segoe UI Light" panose="020B0502040204020203" pitchFamily="34" charset="0"/>
                <a:ea typeface="+mj-ea"/>
                <a:cs typeface="Segoe UI Light" panose="020B0502040204020203" pitchFamily="34" charset="0"/>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dirty="0"/>
              <a:t>Click to edit Master subtitle style</a:t>
            </a:r>
          </a:p>
        </p:txBody>
      </p:sp>
      <p:sp>
        <p:nvSpPr>
          <p:cNvPr id="66" name="Freeform 6">
            <a:extLst>
              <a:ext uri="{FF2B5EF4-FFF2-40B4-BE49-F238E27FC236}">
                <a16:creationId xmlns:a16="http://schemas.microsoft.com/office/drawing/2014/main" id="{A5DBC3AD-5DFC-48AC-ADB1-D273A6A1F1D5}"/>
              </a:ext>
            </a:extLst>
          </p:cNvPr>
          <p:cNvSpPr>
            <a:spLocks/>
          </p:cNvSpPr>
          <p:nvPr userDrawn="1"/>
        </p:nvSpPr>
        <p:spPr bwMode="auto">
          <a:xfrm>
            <a:off x="1872151" y="4764"/>
            <a:ext cx="8647777" cy="3544887"/>
          </a:xfrm>
          <a:custGeom>
            <a:avLst/>
            <a:gdLst>
              <a:gd name="T0" fmla="*/ 1914 w 1914"/>
              <a:gd name="T1" fmla="*/ 0 h 784"/>
              <a:gd name="T2" fmla="*/ 0 w 1914"/>
              <a:gd name="T3" fmla="*/ 0 h 784"/>
              <a:gd name="T4" fmla="*/ 1914 w 1914"/>
              <a:gd name="T5" fmla="*/ 0 h 784"/>
            </a:gdLst>
            <a:ahLst/>
            <a:cxnLst>
              <a:cxn ang="0">
                <a:pos x="T0" y="T1"/>
              </a:cxn>
              <a:cxn ang="0">
                <a:pos x="T2" y="T3"/>
              </a:cxn>
              <a:cxn ang="0">
                <a:pos x="T4" y="T5"/>
              </a:cxn>
            </a:cxnLst>
            <a:rect l="0" t="0" r="r" b="b"/>
            <a:pathLst>
              <a:path w="1914" h="784">
                <a:moveTo>
                  <a:pt x="1914" y="0"/>
                </a:moveTo>
                <a:cubicBezTo>
                  <a:pt x="0" y="0"/>
                  <a:pt x="0" y="0"/>
                  <a:pt x="0" y="0"/>
                </a:cubicBezTo>
                <a:cubicBezTo>
                  <a:pt x="237" y="260"/>
                  <a:pt x="900" y="784"/>
                  <a:pt x="1914" y="0"/>
                </a:cubicBezTo>
                <a:close/>
              </a:path>
            </a:pathLst>
          </a:custGeom>
          <a:solidFill>
            <a:srgbClr val="C0C647"/>
          </a:solidFill>
          <a:ln w="9525">
            <a:noFill/>
            <a:round/>
            <a:headEnd/>
            <a:tailEnd/>
          </a:ln>
          <a:effectLst>
            <a:outerShdw blurRad="889000" dist="38100" dir="5400000" algn="ctr" rotWithShape="0">
              <a:prstClr val="black">
                <a:alpha val="80000"/>
              </a:prstClr>
            </a:outerShdw>
          </a:effectLst>
        </p:spPr>
        <p:txBody>
          <a:bodyPr vert="horz" wrap="square" lIns="91440" tIns="45720" rIns="91440" bIns="45720" numCol="1" anchor="t" anchorCtr="0" compatLnSpc="1">
            <a:prstTxWarp prst="textNoShape">
              <a:avLst/>
            </a:prstTxWarp>
          </a:bodyPr>
          <a:lstStyle/>
          <a:p>
            <a:endParaRPr lang="en-IN" sz="1800"/>
          </a:p>
        </p:txBody>
      </p:sp>
      <p:sp>
        <p:nvSpPr>
          <p:cNvPr id="67" name="Freeform 7">
            <a:extLst>
              <a:ext uri="{FF2B5EF4-FFF2-40B4-BE49-F238E27FC236}">
                <a16:creationId xmlns:a16="http://schemas.microsoft.com/office/drawing/2014/main" id="{A8C8E9F4-51E5-430C-9364-5ED4829ECE71}"/>
              </a:ext>
            </a:extLst>
          </p:cNvPr>
          <p:cNvSpPr>
            <a:spLocks/>
          </p:cNvSpPr>
          <p:nvPr userDrawn="1"/>
        </p:nvSpPr>
        <p:spPr bwMode="auto">
          <a:xfrm>
            <a:off x="6352" y="2857500"/>
            <a:ext cx="1414831" cy="1604962"/>
          </a:xfrm>
          <a:custGeom>
            <a:avLst/>
            <a:gdLst>
              <a:gd name="T0" fmla="*/ 167 w 313"/>
              <a:gd name="T1" fmla="*/ 69 h 355"/>
              <a:gd name="T2" fmla="*/ 0 w 313"/>
              <a:gd name="T3" fmla="*/ 0 h 355"/>
              <a:gd name="T4" fmla="*/ 0 w 313"/>
              <a:gd name="T5" fmla="*/ 355 h 355"/>
              <a:gd name="T6" fmla="*/ 167 w 313"/>
              <a:gd name="T7" fmla="*/ 69 h 355"/>
            </a:gdLst>
            <a:ahLst/>
            <a:cxnLst>
              <a:cxn ang="0">
                <a:pos x="T0" y="T1"/>
              </a:cxn>
              <a:cxn ang="0">
                <a:pos x="T2" y="T3"/>
              </a:cxn>
              <a:cxn ang="0">
                <a:pos x="T4" y="T5"/>
              </a:cxn>
              <a:cxn ang="0">
                <a:pos x="T6" y="T7"/>
              </a:cxn>
            </a:cxnLst>
            <a:rect l="0" t="0" r="r" b="b"/>
            <a:pathLst>
              <a:path w="313" h="355">
                <a:moveTo>
                  <a:pt x="167" y="69"/>
                </a:moveTo>
                <a:cubicBezTo>
                  <a:pt x="113" y="38"/>
                  <a:pt x="46" y="14"/>
                  <a:pt x="0" y="0"/>
                </a:cubicBezTo>
                <a:cubicBezTo>
                  <a:pt x="0" y="355"/>
                  <a:pt x="0" y="355"/>
                  <a:pt x="0" y="355"/>
                </a:cubicBezTo>
                <a:cubicBezTo>
                  <a:pt x="313" y="249"/>
                  <a:pt x="261" y="124"/>
                  <a:pt x="167" y="69"/>
                </a:cubicBezTo>
                <a:close/>
              </a:path>
            </a:pathLst>
          </a:custGeom>
          <a:solidFill>
            <a:srgbClr val="FF8A33"/>
          </a:solidFill>
          <a:ln w="9525">
            <a:noFill/>
            <a:round/>
            <a:headEnd/>
            <a:tailEnd/>
          </a:ln>
          <a:effectLst>
            <a:outerShdw blurRad="889000" dist="38100" algn="l" rotWithShape="0">
              <a:prstClr val="black">
                <a:alpha val="80000"/>
              </a:prstClr>
            </a:outerShdw>
          </a:effectLst>
        </p:spPr>
        <p:txBody>
          <a:bodyPr vert="horz" wrap="square" lIns="91440" tIns="45720" rIns="91440" bIns="45720" numCol="1" anchor="t" anchorCtr="0" compatLnSpc="1">
            <a:prstTxWarp prst="textNoShape">
              <a:avLst/>
            </a:prstTxWarp>
          </a:bodyPr>
          <a:lstStyle/>
          <a:p>
            <a:endParaRPr lang="en-IN" sz="1800"/>
          </a:p>
        </p:txBody>
      </p:sp>
      <p:sp>
        <p:nvSpPr>
          <p:cNvPr id="68" name="Freeform 8">
            <a:extLst>
              <a:ext uri="{FF2B5EF4-FFF2-40B4-BE49-F238E27FC236}">
                <a16:creationId xmlns:a16="http://schemas.microsoft.com/office/drawing/2014/main" id="{78E875EC-A76E-4308-B90C-C46F954894D5}"/>
              </a:ext>
            </a:extLst>
          </p:cNvPr>
          <p:cNvSpPr>
            <a:spLocks/>
          </p:cNvSpPr>
          <p:nvPr userDrawn="1"/>
        </p:nvSpPr>
        <p:spPr bwMode="auto">
          <a:xfrm>
            <a:off x="2378695" y="4856163"/>
            <a:ext cx="9090805" cy="2011362"/>
          </a:xfrm>
          <a:custGeom>
            <a:avLst/>
            <a:gdLst>
              <a:gd name="T0" fmla="*/ 1644 w 2012"/>
              <a:gd name="T1" fmla="*/ 76 h 445"/>
              <a:gd name="T2" fmla="*/ 908 w 2012"/>
              <a:gd name="T3" fmla="*/ 296 h 445"/>
              <a:gd name="T4" fmla="*/ 390 w 2012"/>
              <a:gd name="T5" fmla="*/ 267 h 445"/>
              <a:gd name="T6" fmla="*/ 0 w 2012"/>
              <a:gd name="T7" fmla="*/ 445 h 445"/>
              <a:gd name="T8" fmla="*/ 1852 w 2012"/>
              <a:gd name="T9" fmla="*/ 445 h 445"/>
              <a:gd name="T10" fmla="*/ 1990 w 2012"/>
              <a:gd name="T11" fmla="*/ 147 h 445"/>
              <a:gd name="T12" fmla="*/ 1644 w 2012"/>
              <a:gd name="T13" fmla="*/ 76 h 445"/>
            </a:gdLst>
            <a:ahLst/>
            <a:cxnLst>
              <a:cxn ang="0">
                <a:pos x="T0" y="T1"/>
              </a:cxn>
              <a:cxn ang="0">
                <a:pos x="T2" y="T3"/>
              </a:cxn>
              <a:cxn ang="0">
                <a:pos x="T4" y="T5"/>
              </a:cxn>
              <a:cxn ang="0">
                <a:pos x="T6" y="T7"/>
              </a:cxn>
              <a:cxn ang="0">
                <a:pos x="T8" y="T9"/>
              </a:cxn>
              <a:cxn ang="0">
                <a:pos x="T10" y="T11"/>
              </a:cxn>
              <a:cxn ang="0">
                <a:pos x="T12" y="T13"/>
              </a:cxn>
            </a:cxnLst>
            <a:rect l="0" t="0" r="r" b="b"/>
            <a:pathLst>
              <a:path w="2012" h="445">
                <a:moveTo>
                  <a:pt x="1644" y="76"/>
                </a:moveTo>
                <a:cubicBezTo>
                  <a:pt x="1438" y="151"/>
                  <a:pt x="1238" y="267"/>
                  <a:pt x="908" y="296"/>
                </a:cubicBezTo>
                <a:cubicBezTo>
                  <a:pt x="577" y="325"/>
                  <a:pt x="582" y="219"/>
                  <a:pt x="390" y="267"/>
                </a:cubicBezTo>
                <a:cubicBezTo>
                  <a:pt x="239" y="305"/>
                  <a:pt x="66" y="404"/>
                  <a:pt x="0" y="445"/>
                </a:cubicBezTo>
                <a:cubicBezTo>
                  <a:pt x="1852" y="445"/>
                  <a:pt x="1852" y="445"/>
                  <a:pt x="1852" y="445"/>
                </a:cubicBezTo>
                <a:cubicBezTo>
                  <a:pt x="1899" y="373"/>
                  <a:pt x="1976" y="246"/>
                  <a:pt x="1990" y="147"/>
                </a:cubicBezTo>
                <a:cubicBezTo>
                  <a:pt x="2012" y="3"/>
                  <a:pt x="1849" y="0"/>
                  <a:pt x="1644" y="76"/>
                </a:cubicBezTo>
                <a:close/>
              </a:path>
            </a:pathLst>
          </a:custGeom>
          <a:solidFill>
            <a:srgbClr val="15BCFC"/>
          </a:solidFill>
          <a:ln w="9525">
            <a:noFill/>
            <a:round/>
            <a:headEnd/>
            <a:tailEnd/>
          </a:ln>
          <a:effectLst>
            <a:outerShdw blurRad="889000" dist="38100" dir="5400000" algn="ctr" rotWithShape="0">
              <a:prstClr val="black">
                <a:alpha val="80000"/>
              </a:prstClr>
            </a:outerShdw>
          </a:effectLst>
        </p:spPr>
        <p:txBody>
          <a:bodyPr vert="horz" wrap="square" lIns="91440" tIns="45720" rIns="91440" bIns="45720" numCol="1" anchor="t" anchorCtr="0" compatLnSpc="1">
            <a:prstTxWarp prst="textNoShape">
              <a:avLst/>
            </a:prstTxWarp>
          </a:bodyPr>
          <a:lstStyle/>
          <a:p>
            <a:endParaRPr lang="en-IN" sz="1800"/>
          </a:p>
        </p:txBody>
      </p:sp>
      <p:sp>
        <p:nvSpPr>
          <p:cNvPr id="71" name="Freeform: Shape 70">
            <a:extLst>
              <a:ext uri="{FF2B5EF4-FFF2-40B4-BE49-F238E27FC236}">
                <a16:creationId xmlns:a16="http://schemas.microsoft.com/office/drawing/2014/main" id="{D307304A-1706-4014-99FB-90F617D38BD5}"/>
              </a:ext>
            </a:extLst>
          </p:cNvPr>
          <p:cNvSpPr/>
          <p:nvPr userDrawn="1"/>
        </p:nvSpPr>
        <p:spPr>
          <a:xfrm>
            <a:off x="2602702" y="1916831"/>
            <a:ext cx="6986595" cy="3384376"/>
          </a:xfrm>
          <a:custGeom>
            <a:avLst/>
            <a:gdLst>
              <a:gd name="connsiteX0" fmla="*/ 0 w 6984776"/>
              <a:gd name="connsiteY0" fmla="*/ 0 h 3384376"/>
              <a:gd name="connsiteX1" fmla="*/ 828092 w 6984776"/>
              <a:gd name="connsiteY1" fmla="*/ 0 h 3384376"/>
              <a:gd name="connsiteX2" fmla="*/ 828092 w 6984776"/>
              <a:gd name="connsiteY2" fmla="*/ 376243 h 3384376"/>
              <a:gd name="connsiteX3" fmla="*/ 6156684 w 6984776"/>
              <a:gd name="connsiteY3" fmla="*/ 376243 h 3384376"/>
              <a:gd name="connsiteX4" fmla="*/ 6156684 w 6984776"/>
              <a:gd name="connsiteY4" fmla="*/ 0 h 3384376"/>
              <a:gd name="connsiteX5" fmla="*/ 6984776 w 6984776"/>
              <a:gd name="connsiteY5" fmla="*/ 0 h 3384376"/>
              <a:gd name="connsiteX6" fmla="*/ 6984776 w 6984776"/>
              <a:gd name="connsiteY6" fmla="*/ 3384376 h 3384376"/>
              <a:gd name="connsiteX7" fmla="*/ 0 w 6984776"/>
              <a:gd name="connsiteY7" fmla="*/ 3384376 h 3384376"/>
              <a:gd name="connsiteX8" fmla="*/ 0 w 6984776"/>
              <a:gd name="connsiteY8" fmla="*/ 0 h 3384376"/>
              <a:gd name="connsiteX0" fmla="*/ 828092 w 6984776"/>
              <a:gd name="connsiteY0" fmla="*/ 376243 h 3384376"/>
              <a:gd name="connsiteX1" fmla="*/ 6156684 w 6984776"/>
              <a:gd name="connsiteY1" fmla="*/ 376243 h 3384376"/>
              <a:gd name="connsiteX2" fmla="*/ 6156684 w 6984776"/>
              <a:gd name="connsiteY2" fmla="*/ 0 h 3384376"/>
              <a:gd name="connsiteX3" fmla="*/ 6984776 w 6984776"/>
              <a:gd name="connsiteY3" fmla="*/ 0 h 3384376"/>
              <a:gd name="connsiteX4" fmla="*/ 6984776 w 6984776"/>
              <a:gd name="connsiteY4" fmla="*/ 3384376 h 3384376"/>
              <a:gd name="connsiteX5" fmla="*/ 0 w 6984776"/>
              <a:gd name="connsiteY5" fmla="*/ 3384376 h 3384376"/>
              <a:gd name="connsiteX6" fmla="*/ 0 w 6984776"/>
              <a:gd name="connsiteY6" fmla="*/ 0 h 3384376"/>
              <a:gd name="connsiteX7" fmla="*/ 828092 w 6984776"/>
              <a:gd name="connsiteY7" fmla="*/ 0 h 3384376"/>
              <a:gd name="connsiteX8" fmla="*/ 919532 w 6984776"/>
              <a:gd name="connsiteY8" fmla="*/ 467683 h 3384376"/>
              <a:gd name="connsiteX0" fmla="*/ 828092 w 6984776"/>
              <a:gd name="connsiteY0" fmla="*/ 376243 h 3384376"/>
              <a:gd name="connsiteX1" fmla="*/ 6156684 w 6984776"/>
              <a:gd name="connsiteY1" fmla="*/ 376243 h 3384376"/>
              <a:gd name="connsiteX2" fmla="*/ 6156684 w 6984776"/>
              <a:gd name="connsiteY2" fmla="*/ 0 h 3384376"/>
              <a:gd name="connsiteX3" fmla="*/ 6984776 w 6984776"/>
              <a:gd name="connsiteY3" fmla="*/ 0 h 3384376"/>
              <a:gd name="connsiteX4" fmla="*/ 6984776 w 6984776"/>
              <a:gd name="connsiteY4" fmla="*/ 3384376 h 3384376"/>
              <a:gd name="connsiteX5" fmla="*/ 0 w 6984776"/>
              <a:gd name="connsiteY5" fmla="*/ 3384376 h 3384376"/>
              <a:gd name="connsiteX6" fmla="*/ 0 w 6984776"/>
              <a:gd name="connsiteY6" fmla="*/ 0 h 3384376"/>
              <a:gd name="connsiteX7" fmla="*/ 828092 w 6984776"/>
              <a:gd name="connsiteY7" fmla="*/ 0 h 3384376"/>
              <a:gd name="connsiteX0" fmla="*/ 6156684 w 6984776"/>
              <a:gd name="connsiteY0" fmla="*/ 376243 h 3384376"/>
              <a:gd name="connsiteX1" fmla="*/ 6156684 w 6984776"/>
              <a:gd name="connsiteY1" fmla="*/ 0 h 3384376"/>
              <a:gd name="connsiteX2" fmla="*/ 6984776 w 6984776"/>
              <a:gd name="connsiteY2" fmla="*/ 0 h 3384376"/>
              <a:gd name="connsiteX3" fmla="*/ 6984776 w 6984776"/>
              <a:gd name="connsiteY3" fmla="*/ 3384376 h 3384376"/>
              <a:gd name="connsiteX4" fmla="*/ 0 w 6984776"/>
              <a:gd name="connsiteY4" fmla="*/ 3384376 h 3384376"/>
              <a:gd name="connsiteX5" fmla="*/ 0 w 6984776"/>
              <a:gd name="connsiteY5" fmla="*/ 0 h 3384376"/>
              <a:gd name="connsiteX6" fmla="*/ 828092 w 6984776"/>
              <a:gd name="connsiteY6" fmla="*/ 0 h 3384376"/>
              <a:gd name="connsiteX0" fmla="*/ 6156684 w 6984776"/>
              <a:gd name="connsiteY0" fmla="*/ 0 h 3384376"/>
              <a:gd name="connsiteX1" fmla="*/ 6984776 w 6984776"/>
              <a:gd name="connsiteY1" fmla="*/ 0 h 3384376"/>
              <a:gd name="connsiteX2" fmla="*/ 6984776 w 6984776"/>
              <a:gd name="connsiteY2" fmla="*/ 3384376 h 3384376"/>
              <a:gd name="connsiteX3" fmla="*/ 0 w 6984776"/>
              <a:gd name="connsiteY3" fmla="*/ 3384376 h 3384376"/>
              <a:gd name="connsiteX4" fmla="*/ 0 w 6984776"/>
              <a:gd name="connsiteY4" fmla="*/ 0 h 3384376"/>
              <a:gd name="connsiteX5" fmla="*/ 828092 w 6984776"/>
              <a:gd name="connsiteY5" fmla="*/ 0 h 338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4776" h="3384376">
                <a:moveTo>
                  <a:pt x="6156684" y="0"/>
                </a:moveTo>
                <a:lnTo>
                  <a:pt x="6984776" y="0"/>
                </a:lnTo>
                <a:lnTo>
                  <a:pt x="6984776" y="3384376"/>
                </a:lnTo>
                <a:lnTo>
                  <a:pt x="0" y="3384376"/>
                </a:lnTo>
                <a:lnTo>
                  <a:pt x="0" y="0"/>
                </a:lnTo>
                <a:lnTo>
                  <a:pt x="828092"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1800"/>
          </a:p>
        </p:txBody>
      </p:sp>
      <p:grpSp>
        <p:nvGrpSpPr>
          <p:cNvPr id="73" name="Group 72">
            <a:extLst>
              <a:ext uri="{FF2B5EF4-FFF2-40B4-BE49-F238E27FC236}">
                <a16:creationId xmlns:a16="http://schemas.microsoft.com/office/drawing/2014/main" id="{1DE0F29D-8DA8-4758-9AC1-017A6E2C5A86}"/>
              </a:ext>
            </a:extLst>
          </p:cNvPr>
          <p:cNvGrpSpPr/>
          <p:nvPr userDrawn="1"/>
        </p:nvGrpSpPr>
        <p:grpSpPr>
          <a:xfrm>
            <a:off x="405886" y="5517232"/>
            <a:ext cx="1222547" cy="894176"/>
            <a:chOff x="-1466428" y="980728"/>
            <a:chExt cx="1222229" cy="894176"/>
          </a:xfrm>
        </p:grpSpPr>
        <p:grpSp>
          <p:nvGrpSpPr>
            <p:cNvPr id="74" name="Group 73">
              <a:extLst>
                <a:ext uri="{FF2B5EF4-FFF2-40B4-BE49-F238E27FC236}">
                  <a16:creationId xmlns:a16="http://schemas.microsoft.com/office/drawing/2014/main" id="{959F34C5-E34B-4B29-BA64-4437BAE9EF30}"/>
                </a:ext>
              </a:extLst>
            </p:cNvPr>
            <p:cNvGrpSpPr/>
            <p:nvPr/>
          </p:nvGrpSpPr>
          <p:grpSpPr>
            <a:xfrm>
              <a:off x="-1466428" y="980728"/>
              <a:ext cx="1222228" cy="95622"/>
              <a:chOff x="-1466428" y="980728"/>
              <a:chExt cx="1222228" cy="95622"/>
            </a:xfrm>
          </p:grpSpPr>
          <p:sp>
            <p:nvSpPr>
              <p:cNvPr id="93" name="Oval 45">
                <a:extLst>
                  <a:ext uri="{FF2B5EF4-FFF2-40B4-BE49-F238E27FC236}">
                    <a16:creationId xmlns:a16="http://schemas.microsoft.com/office/drawing/2014/main" id="{A1D29989-6AE1-4128-A343-0E4C0D3494C0}"/>
                  </a:ext>
                </a:extLst>
              </p:cNvPr>
              <p:cNvSpPr>
                <a:spLocks noChangeArrowheads="1"/>
              </p:cNvSpPr>
              <p:nvPr/>
            </p:nvSpPr>
            <p:spPr bwMode="auto">
              <a:xfrm>
                <a:off x="-1466428" y="980728"/>
                <a:ext cx="92145"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94" name="Oval 46">
                <a:extLst>
                  <a:ext uri="{FF2B5EF4-FFF2-40B4-BE49-F238E27FC236}">
                    <a16:creationId xmlns:a16="http://schemas.microsoft.com/office/drawing/2014/main" id="{15EE2013-14AB-4634-95D3-3F536D626815}"/>
                  </a:ext>
                </a:extLst>
              </p:cNvPr>
              <p:cNvSpPr>
                <a:spLocks noChangeArrowheads="1"/>
              </p:cNvSpPr>
              <p:nvPr/>
            </p:nvSpPr>
            <p:spPr bwMode="auto">
              <a:xfrm>
                <a:off x="-1183907" y="980728"/>
                <a:ext cx="93014"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95" name="Oval 47">
                <a:extLst>
                  <a:ext uri="{FF2B5EF4-FFF2-40B4-BE49-F238E27FC236}">
                    <a16:creationId xmlns:a16="http://schemas.microsoft.com/office/drawing/2014/main" id="{86DE3AAD-8E4A-42D9-815E-AEB0F406D61A}"/>
                  </a:ext>
                </a:extLst>
              </p:cNvPr>
              <p:cNvSpPr>
                <a:spLocks noChangeArrowheads="1"/>
              </p:cNvSpPr>
              <p:nvPr/>
            </p:nvSpPr>
            <p:spPr bwMode="auto">
              <a:xfrm>
                <a:off x="-903125" y="980728"/>
                <a:ext cx="94753"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96" name="Oval 48">
                <a:extLst>
                  <a:ext uri="{FF2B5EF4-FFF2-40B4-BE49-F238E27FC236}">
                    <a16:creationId xmlns:a16="http://schemas.microsoft.com/office/drawing/2014/main" id="{23669EB1-63ED-4AF9-8321-24384D6993D4}"/>
                  </a:ext>
                </a:extLst>
              </p:cNvPr>
              <p:cNvSpPr>
                <a:spLocks noChangeArrowheads="1"/>
              </p:cNvSpPr>
              <p:nvPr/>
            </p:nvSpPr>
            <p:spPr bwMode="auto">
              <a:xfrm>
                <a:off x="-619734" y="980728"/>
                <a:ext cx="94753"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97" name="Oval 49">
                <a:extLst>
                  <a:ext uri="{FF2B5EF4-FFF2-40B4-BE49-F238E27FC236}">
                    <a16:creationId xmlns:a16="http://schemas.microsoft.com/office/drawing/2014/main" id="{AF03A283-7662-476C-8699-3BBBB564D6D5}"/>
                  </a:ext>
                </a:extLst>
              </p:cNvPr>
              <p:cNvSpPr>
                <a:spLocks noChangeArrowheads="1"/>
              </p:cNvSpPr>
              <p:nvPr/>
            </p:nvSpPr>
            <p:spPr bwMode="auto">
              <a:xfrm>
                <a:off x="-337214" y="980728"/>
                <a:ext cx="93014"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grpSp>
          <p:nvGrpSpPr>
            <p:cNvPr id="75" name="Group 74">
              <a:extLst>
                <a:ext uri="{FF2B5EF4-FFF2-40B4-BE49-F238E27FC236}">
                  <a16:creationId xmlns:a16="http://schemas.microsoft.com/office/drawing/2014/main" id="{EA6BB85D-1DBF-4B77-BCD2-BCB6A1BA5C81}"/>
                </a:ext>
              </a:extLst>
            </p:cNvPr>
            <p:cNvGrpSpPr/>
            <p:nvPr/>
          </p:nvGrpSpPr>
          <p:grpSpPr>
            <a:xfrm>
              <a:off x="-1466428" y="1248651"/>
              <a:ext cx="1222228" cy="93015"/>
              <a:chOff x="-1466428" y="1236301"/>
              <a:chExt cx="1222228" cy="93015"/>
            </a:xfrm>
          </p:grpSpPr>
          <p:sp>
            <p:nvSpPr>
              <p:cNvPr id="88" name="Oval 55">
                <a:extLst>
                  <a:ext uri="{FF2B5EF4-FFF2-40B4-BE49-F238E27FC236}">
                    <a16:creationId xmlns:a16="http://schemas.microsoft.com/office/drawing/2014/main" id="{2FE4C48D-C56E-4C35-B084-6651101FEF1B}"/>
                  </a:ext>
                </a:extLst>
              </p:cNvPr>
              <p:cNvSpPr>
                <a:spLocks noChangeArrowheads="1"/>
              </p:cNvSpPr>
              <p:nvPr/>
            </p:nvSpPr>
            <p:spPr bwMode="auto">
              <a:xfrm>
                <a:off x="-1466428" y="1236301"/>
                <a:ext cx="92145"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9" name="Oval 56">
                <a:extLst>
                  <a:ext uri="{FF2B5EF4-FFF2-40B4-BE49-F238E27FC236}">
                    <a16:creationId xmlns:a16="http://schemas.microsoft.com/office/drawing/2014/main" id="{1433C7CC-70BC-4ECF-A3B0-037F5007D7C2}"/>
                  </a:ext>
                </a:extLst>
              </p:cNvPr>
              <p:cNvSpPr>
                <a:spLocks noChangeArrowheads="1"/>
              </p:cNvSpPr>
              <p:nvPr/>
            </p:nvSpPr>
            <p:spPr bwMode="auto">
              <a:xfrm>
                <a:off x="-1183907" y="1236301"/>
                <a:ext cx="93014"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90" name="Oval 57">
                <a:extLst>
                  <a:ext uri="{FF2B5EF4-FFF2-40B4-BE49-F238E27FC236}">
                    <a16:creationId xmlns:a16="http://schemas.microsoft.com/office/drawing/2014/main" id="{825E0B21-5D4D-4870-8E60-E88C212165FF}"/>
                  </a:ext>
                </a:extLst>
              </p:cNvPr>
              <p:cNvSpPr>
                <a:spLocks noChangeArrowheads="1"/>
              </p:cNvSpPr>
              <p:nvPr/>
            </p:nvSpPr>
            <p:spPr bwMode="auto">
              <a:xfrm>
                <a:off x="-903125" y="1236301"/>
                <a:ext cx="94753"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91" name="Oval 58">
                <a:extLst>
                  <a:ext uri="{FF2B5EF4-FFF2-40B4-BE49-F238E27FC236}">
                    <a16:creationId xmlns:a16="http://schemas.microsoft.com/office/drawing/2014/main" id="{1CF0A02E-20FD-4255-9111-78EF72E479A9}"/>
                  </a:ext>
                </a:extLst>
              </p:cNvPr>
              <p:cNvSpPr>
                <a:spLocks noChangeArrowheads="1"/>
              </p:cNvSpPr>
              <p:nvPr/>
            </p:nvSpPr>
            <p:spPr bwMode="auto">
              <a:xfrm>
                <a:off x="-619734" y="1236301"/>
                <a:ext cx="94753"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92" name="Oval 59">
                <a:extLst>
                  <a:ext uri="{FF2B5EF4-FFF2-40B4-BE49-F238E27FC236}">
                    <a16:creationId xmlns:a16="http://schemas.microsoft.com/office/drawing/2014/main" id="{0CD0C00F-C0C4-42F7-B6DC-48CC4A934CC5}"/>
                  </a:ext>
                </a:extLst>
              </p:cNvPr>
              <p:cNvSpPr>
                <a:spLocks noChangeArrowheads="1"/>
              </p:cNvSpPr>
              <p:nvPr/>
            </p:nvSpPr>
            <p:spPr bwMode="auto">
              <a:xfrm>
                <a:off x="-337214" y="1236301"/>
                <a:ext cx="93014"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grpSp>
          <p:nvGrpSpPr>
            <p:cNvPr id="76" name="Group 75">
              <a:extLst>
                <a:ext uri="{FF2B5EF4-FFF2-40B4-BE49-F238E27FC236}">
                  <a16:creationId xmlns:a16="http://schemas.microsoft.com/office/drawing/2014/main" id="{A4B4D664-2664-497B-A83F-AA2D32B0490E}"/>
                </a:ext>
              </a:extLst>
            </p:cNvPr>
            <p:cNvGrpSpPr/>
            <p:nvPr/>
          </p:nvGrpSpPr>
          <p:grpSpPr>
            <a:xfrm>
              <a:off x="-1466428" y="1513967"/>
              <a:ext cx="1222229" cy="95622"/>
              <a:chOff x="-1466428" y="1526316"/>
              <a:chExt cx="1222229" cy="95622"/>
            </a:xfrm>
          </p:grpSpPr>
          <p:sp>
            <p:nvSpPr>
              <p:cNvPr id="83" name="Oval 50">
                <a:extLst>
                  <a:ext uri="{FF2B5EF4-FFF2-40B4-BE49-F238E27FC236}">
                    <a16:creationId xmlns:a16="http://schemas.microsoft.com/office/drawing/2014/main" id="{A351CEF2-339F-4221-8E95-119D4B44B744}"/>
                  </a:ext>
                </a:extLst>
              </p:cNvPr>
              <p:cNvSpPr>
                <a:spLocks noChangeArrowheads="1"/>
              </p:cNvSpPr>
              <p:nvPr/>
            </p:nvSpPr>
            <p:spPr bwMode="auto">
              <a:xfrm>
                <a:off x="-1466428" y="1526316"/>
                <a:ext cx="92145"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4" name="Oval 51">
                <a:extLst>
                  <a:ext uri="{FF2B5EF4-FFF2-40B4-BE49-F238E27FC236}">
                    <a16:creationId xmlns:a16="http://schemas.microsoft.com/office/drawing/2014/main" id="{D427064A-B173-4E33-8358-4042C3FE70CF}"/>
                  </a:ext>
                </a:extLst>
              </p:cNvPr>
              <p:cNvSpPr>
                <a:spLocks noChangeArrowheads="1"/>
              </p:cNvSpPr>
              <p:nvPr/>
            </p:nvSpPr>
            <p:spPr bwMode="auto">
              <a:xfrm>
                <a:off x="-1185646" y="1526316"/>
                <a:ext cx="94753"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5" name="Oval 52">
                <a:extLst>
                  <a:ext uri="{FF2B5EF4-FFF2-40B4-BE49-F238E27FC236}">
                    <a16:creationId xmlns:a16="http://schemas.microsoft.com/office/drawing/2014/main" id="{AC9CC17B-F286-42AE-B2E6-7012909CB6BF}"/>
                  </a:ext>
                </a:extLst>
              </p:cNvPr>
              <p:cNvSpPr>
                <a:spLocks noChangeArrowheads="1"/>
              </p:cNvSpPr>
              <p:nvPr/>
            </p:nvSpPr>
            <p:spPr bwMode="auto">
              <a:xfrm>
                <a:off x="-903125" y="1526316"/>
                <a:ext cx="93014"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6" name="Oval 53">
                <a:extLst>
                  <a:ext uri="{FF2B5EF4-FFF2-40B4-BE49-F238E27FC236}">
                    <a16:creationId xmlns:a16="http://schemas.microsoft.com/office/drawing/2014/main" id="{AF902DFD-FAD3-46A5-BD27-102C60CA381F}"/>
                  </a:ext>
                </a:extLst>
              </p:cNvPr>
              <p:cNvSpPr>
                <a:spLocks noChangeArrowheads="1"/>
              </p:cNvSpPr>
              <p:nvPr/>
            </p:nvSpPr>
            <p:spPr bwMode="auto">
              <a:xfrm>
                <a:off x="-619735" y="1526316"/>
                <a:ext cx="93014"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7" name="Oval 54">
                <a:extLst>
                  <a:ext uri="{FF2B5EF4-FFF2-40B4-BE49-F238E27FC236}">
                    <a16:creationId xmlns:a16="http://schemas.microsoft.com/office/drawing/2014/main" id="{139D2DF8-90C4-4244-AE90-4F8B8BA11C95}"/>
                  </a:ext>
                </a:extLst>
              </p:cNvPr>
              <p:cNvSpPr>
                <a:spLocks noChangeArrowheads="1"/>
              </p:cNvSpPr>
              <p:nvPr/>
            </p:nvSpPr>
            <p:spPr bwMode="auto">
              <a:xfrm>
                <a:off x="-338952" y="1526316"/>
                <a:ext cx="94753"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grpSp>
          <p:nvGrpSpPr>
            <p:cNvPr id="77" name="Group 76">
              <a:extLst>
                <a:ext uri="{FF2B5EF4-FFF2-40B4-BE49-F238E27FC236}">
                  <a16:creationId xmlns:a16="http://schemas.microsoft.com/office/drawing/2014/main" id="{EE7B9CCE-BF10-428B-A44E-31FF03B16B8E}"/>
                </a:ext>
              </a:extLst>
            </p:cNvPr>
            <p:cNvGrpSpPr/>
            <p:nvPr/>
          </p:nvGrpSpPr>
          <p:grpSpPr>
            <a:xfrm>
              <a:off x="-1466428" y="1781889"/>
              <a:ext cx="1222229" cy="93015"/>
              <a:chOff x="-1466428" y="1781889"/>
              <a:chExt cx="1222229" cy="93015"/>
            </a:xfrm>
          </p:grpSpPr>
          <p:sp>
            <p:nvSpPr>
              <p:cNvPr id="78" name="Oval 60">
                <a:extLst>
                  <a:ext uri="{FF2B5EF4-FFF2-40B4-BE49-F238E27FC236}">
                    <a16:creationId xmlns:a16="http://schemas.microsoft.com/office/drawing/2014/main" id="{79839A5B-6F87-4656-90F3-3D7927EBC006}"/>
                  </a:ext>
                </a:extLst>
              </p:cNvPr>
              <p:cNvSpPr>
                <a:spLocks noChangeArrowheads="1"/>
              </p:cNvSpPr>
              <p:nvPr/>
            </p:nvSpPr>
            <p:spPr bwMode="auto">
              <a:xfrm>
                <a:off x="-1466428" y="1781889"/>
                <a:ext cx="92145"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79" name="Oval 61">
                <a:extLst>
                  <a:ext uri="{FF2B5EF4-FFF2-40B4-BE49-F238E27FC236}">
                    <a16:creationId xmlns:a16="http://schemas.microsoft.com/office/drawing/2014/main" id="{2FF5DDC1-257F-46A0-BC4D-CFE69E0AAB4B}"/>
                  </a:ext>
                </a:extLst>
              </p:cNvPr>
              <p:cNvSpPr>
                <a:spLocks noChangeArrowheads="1"/>
              </p:cNvSpPr>
              <p:nvPr/>
            </p:nvSpPr>
            <p:spPr bwMode="auto">
              <a:xfrm>
                <a:off x="-1185646" y="1781889"/>
                <a:ext cx="94753"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0" name="Oval 62">
                <a:extLst>
                  <a:ext uri="{FF2B5EF4-FFF2-40B4-BE49-F238E27FC236}">
                    <a16:creationId xmlns:a16="http://schemas.microsoft.com/office/drawing/2014/main" id="{A8BD2471-26D8-40B3-A71D-A8DE8B4BAA8F}"/>
                  </a:ext>
                </a:extLst>
              </p:cNvPr>
              <p:cNvSpPr>
                <a:spLocks noChangeArrowheads="1"/>
              </p:cNvSpPr>
              <p:nvPr/>
            </p:nvSpPr>
            <p:spPr bwMode="auto">
              <a:xfrm>
                <a:off x="-903125" y="1781889"/>
                <a:ext cx="93014"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1" name="Oval 63">
                <a:extLst>
                  <a:ext uri="{FF2B5EF4-FFF2-40B4-BE49-F238E27FC236}">
                    <a16:creationId xmlns:a16="http://schemas.microsoft.com/office/drawing/2014/main" id="{24733DD5-5919-4E75-93D4-6059FF6A6D0F}"/>
                  </a:ext>
                </a:extLst>
              </p:cNvPr>
              <p:cNvSpPr>
                <a:spLocks noChangeArrowheads="1"/>
              </p:cNvSpPr>
              <p:nvPr/>
            </p:nvSpPr>
            <p:spPr bwMode="auto">
              <a:xfrm>
                <a:off x="-619735" y="1781889"/>
                <a:ext cx="93014"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82" name="Oval 64">
                <a:extLst>
                  <a:ext uri="{FF2B5EF4-FFF2-40B4-BE49-F238E27FC236}">
                    <a16:creationId xmlns:a16="http://schemas.microsoft.com/office/drawing/2014/main" id="{63D688EF-2E46-4235-958D-BD6538B249EC}"/>
                  </a:ext>
                </a:extLst>
              </p:cNvPr>
              <p:cNvSpPr>
                <a:spLocks noChangeArrowheads="1"/>
              </p:cNvSpPr>
              <p:nvPr/>
            </p:nvSpPr>
            <p:spPr bwMode="auto">
              <a:xfrm>
                <a:off x="-338952" y="1781889"/>
                <a:ext cx="94753"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grpSp>
      <p:grpSp>
        <p:nvGrpSpPr>
          <p:cNvPr id="98" name="Group 97">
            <a:extLst>
              <a:ext uri="{FF2B5EF4-FFF2-40B4-BE49-F238E27FC236}">
                <a16:creationId xmlns:a16="http://schemas.microsoft.com/office/drawing/2014/main" id="{9C0AD3E4-F6AA-4132-BEFD-57FE061B5835}"/>
              </a:ext>
            </a:extLst>
          </p:cNvPr>
          <p:cNvGrpSpPr/>
          <p:nvPr userDrawn="1"/>
        </p:nvGrpSpPr>
        <p:grpSpPr>
          <a:xfrm rot="5400000">
            <a:off x="10280238" y="1736315"/>
            <a:ext cx="2632224" cy="361032"/>
            <a:chOff x="10472702" y="2028194"/>
            <a:chExt cx="2632224" cy="360938"/>
          </a:xfrm>
        </p:grpSpPr>
        <p:grpSp>
          <p:nvGrpSpPr>
            <p:cNvPr id="99" name="Group 98">
              <a:extLst>
                <a:ext uri="{FF2B5EF4-FFF2-40B4-BE49-F238E27FC236}">
                  <a16:creationId xmlns:a16="http://schemas.microsoft.com/office/drawing/2014/main" id="{A170B48D-B63D-4C2B-A2F4-8AAB77543BB3}"/>
                </a:ext>
              </a:extLst>
            </p:cNvPr>
            <p:cNvGrpSpPr/>
            <p:nvPr/>
          </p:nvGrpSpPr>
          <p:grpSpPr>
            <a:xfrm>
              <a:off x="10472702" y="2028194"/>
              <a:ext cx="1222228" cy="360938"/>
              <a:chOff x="10472702" y="2028194"/>
              <a:chExt cx="1222228" cy="360938"/>
            </a:xfrm>
          </p:grpSpPr>
          <p:grpSp>
            <p:nvGrpSpPr>
              <p:cNvPr id="113" name="Group 112">
                <a:extLst>
                  <a:ext uri="{FF2B5EF4-FFF2-40B4-BE49-F238E27FC236}">
                    <a16:creationId xmlns:a16="http://schemas.microsoft.com/office/drawing/2014/main" id="{2519EFAC-C73A-4375-94A3-D9D6B4853C7A}"/>
                  </a:ext>
                </a:extLst>
              </p:cNvPr>
              <p:cNvGrpSpPr/>
              <p:nvPr/>
            </p:nvGrpSpPr>
            <p:grpSpPr>
              <a:xfrm>
                <a:off x="10472702" y="2028194"/>
                <a:ext cx="1222228" cy="95622"/>
                <a:chOff x="-1466428" y="980728"/>
                <a:chExt cx="1222228" cy="95622"/>
              </a:xfrm>
            </p:grpSpPr>
            <p:sp>
              <p:nvSpPr>
                <p:cNvPr id="120" name="Oval 45">
                  <a:extLst>
                    <a:ext uri="{FF2B5EF4-FFF2-40B4-BE49-F238E27FC236}">
                      <a16:creationId xmlns:a16="http://schemas.microsoft.com/office/drawing/2014/main" id="{D4381CFC-2498-472A-BAE6-12724E0245C3}"/>
                    </a:ext>
                  </a:extLst>
                </p:cNvPr>
                <p:cNvSpPr>
                  <a:spLocks noChangeArrowheads="1"/>
                </p:cNvSpPr>
                <p:nvPr/>
              </p:nvSpPr>
              <p:spPr bwMode="auto">
                <a:xfrm>
                  <a:off x="-1466428" y="980728"/>
                  <a:ext cx="92145"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21" name="Oval 46">
                  <a:extLst>
                    <a:ext uri="{FF2B5EF4-FFF2-40B4-BE49-F238E27FC236}">
                      <a16:creationId xmlns:a16="http://schemas.microsoft.com/office/drawing/2014/main" id="{D9FF564F-AD0D-485C-BE5F-66F0BEE29A57}"/>
                    </a:ext>
                  </a:extLst>
                </p:cNvPr>
                <p:cNvSpPr>
                  <a:spLocks noChangeArrowheads="1"/>
                </p:cNvSpPr>
                <p:nvPr/>
              </p:nvSpPr>
              <p:spPr bwMode="auto">
                <a:xfrm>
                  <a:off x="-1183907" y="980728"/>
                  <a:ext cx="93014"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22" name="Oval 47">
                  <a:extLst>
                    <a:ext uri="{FF2B5EF4-FFF2-40B4-BE49-F238E27FC236}">
                      <a16:creationId xmlns:a16="http://schemas.microsoft.com/office/drawing/2014/main" id="{DA6B736A-6C87-4118-BEFC-9135F973A7BB}"/>
                    </a:ext>
                  </a:extLst>
                </p:cNvPr>
                <p:cNvSpPr>
                  <a:spLocks noChangeArrowheads="1"/>
                </p:cNvSpPr>
                <p:nvPr/>
              </p:nvSpPr>
              <p:spPr bwMode="auto">
                <a:xfrm>
                  <a:off x="-903125" y="980728"/>
                  <a:ext cx="94753"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23" name="Oval 48">
                  <a:extLst>
                    <a:ext uri="{FF2B5EF4-FFF2-40B4-BE49-F238E27FC236}">
                      <a16:creationId xmlns:a16="http://schemas.microsoft.com/office/drawing/2014/main" id="{52122FC4-F36A-4CEB-A9EF-D08FE55A7CCB}"/>
                    </a:ext>
                  </a:extLst>
                </p:cNvPr>
                <p:cNvSpPr>
                  <a:spLocks noChangeArrowheads="1"/>
                </p:cNvSpPr>
                <p:nvPr/>
              </p:nvSpPr>
              <p:spPr bwMode="auto">
                <a:xfrm>
                  <a:off x="-619734" y="980728"/>
                  <a:ext cx="94753"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24" name="Oval 49">
                  <a:extLst>
                    <a:ext uri="{FF2B5EF4-FFF2-40B4-BE49-F238E27FC236}">
                      <a16:creationId xmlns:a16="http://schemas.microsoft.com/office/drawing/2014/main" id="{24C09941-D305-47E3-B8A3-78D91F08D3CF}"/>
                    </a:ext>
                  </a:extLst>
                </p:cNvPr>
                <p:cNvSpPr>
                  <a:spLocks noChangeArrowheads="1"/>
                </p:cNvSpPr>
                <p:nvPr/>
              </p:nvSpPr>
              <p:spPr bwMode="auto">
                <a:xfrm>
                  <a:off x="-337214" y="980728"/>
                  <a:ext cx="93014"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grpSp>
            <p:nvGrpSpPr>
              <p:cNvPr id="114" name="Group 113">
                <a:extLst>
                  <a:ext uri="{FF2B5EF4-FFF2-40B4-BE49-F238E27FC236}">
                    <a16:creationId xmlns:a16="http://schemas.microsoft.com/office/drawing/2014/main" id="{5DF6A348-96BE-4C76-BBBD-AD56F023F8D0}"/>
                  </a:ext>
                </a:extLst>
              </p:cNvPr>
              <p:cNvGrpSpPr/>
              <p:nvPr/>
            </p:nvGrpSpPr>
            <p:grpSpPr>
              <a:xfrm>
                <a:off x="10472702" y="2296117"/>
                <a:ext cx="1222228" cy="93015"/>
                <a:chOff x="-1466428" y="1236301"/>
                <a:chExt cx="1222228" cy="93015"/>
              </a:xfrm>
            </p:grpSpPr>
            <p:sp>
              <p:nvSpPr>
                <p:cNvPr id="115" name="Oval 55">
                  <a:extLst>
                    <a:ext uri="{FF2B5EF4-FFF2-40B4-BE49-F238E27FC236}">
                      <a16:creationId xmlns:a16="http://schemas.microsoft.com/office/drawing/2014/main" id="{1E1042D1-9793-437F-BF90-57A158B78F00}"/>
                    </a:ext>
                  </a:extLst>
                </p:cNvPr>
                <p:cNvSpPr>
                  <a:spLocks noChangeArrowheads="1"/>
                </p:cNvSpPr>
                <p:nvPr/>
              </p:nvSpPr>
              <p:spPr bwMode="auto">
                <a:xfrm>
                  <a:off x="-1466428" y="1236301"/>
                  <a:ext cx="92145"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16" name="Oval 56">
                  <a:extLst>
                    <a:ext uri="{FF2B5EF4-FFF2-40B4-BE49-F238E27FC236}">
                      <a16:creationId xmlns:a16="http://schemas.microsoft.com/office/drawing/2014/main" id="{2DBE8156-D39F-4A69-937C-30E8B0BD3FBB}"/>
                    </a:ext>
                  </a:extLst>
                </p:cNvPr>
                <p:cNvSpPr>
                  <a:spLocks noChangeArrowheads="1"/>
                </p:cNvSpPr>
                <p:nvPr/>
              </p:nvSpPr>
              <p:spPr bwMode="auto">
                <a:xfrm>
                  <a:off x="-1183907" y="1236301"/>
                  <a:ext cx="93014"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17" name="Oval 57">
                  <a:extLst>
                    <a:ext uri="{FF2B5EF4-FFF2-40B4-BE49-F238E27FC236}">
                      <a16:creationId xmlns:a16="http://schemas.microsoft.com/office/drawing/2014/main" id="{0F1ED520-30C1-40D1-9CC3-1C43705CB5FE}"/>
                    </a:ext>
                  </a:extLst>
                </p:cNvPr>
                <p:cNvSpPr>
                  <a:spLocks noChangeArrowheads="1"/>
                </p:cNvSpPr>
                <p:nvPr/>
              </p:nvSpPr>
              <p:spPr bwMode="auto">
                <a:xfrm>
                  <a:off x="-903125" y="1236301"/>
                  <a:ext cx="94753"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18" name="Oval 58">
                  <a:extLst>
                    <a:ext uri="{FF2B5EF4-FFF2-40B4-BE49-F238E27FC236}">
                      <a16:creationId xmlns:a16="http://schemas.microsoft.com/office/drawing/2014/main" id="{7D06F0BE-1973-4626-B9D7-B645079BDE07}"/>
                    </a:ext>
                  </a:extLst>
                </p:cNvPr>
                <p:cNvSpPr>
                  <a:spLocks noChangeArrowheads="1"/>
                </p:cNvSpPr>
                <p:nvPr/>
              </p:nvSpPr>
              <p:spPr bwMode="auto">
                <a:xfrm>
                  <a:off x="-619734" y="1236301"/>
                  <a:ext cx="94753"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19" name="Oval 59">
                  <a:extLst>
                    <a:ext uri="{FF2B5EF4-FFF2-40B4-BE49-F238E27FC236}">
                      <a16:creationId xmlns:a16="http://schemas.microsoft.com/office/drawing/2014/main" id="{586A0487-C378-4FA3-BA49-668D7C36321D}"/>
                    </a:ext>
                  </a:extLst>
                </p:cNvPr>
                <p:cNvSpPr>
                  <a:spLocks noChangeArrowheads="1"/>
                </p:cNvSpPr>
                <p:nvPr/>
              </p:nvSpPr>
              <p:spPr bwMode="auto">
                <a:xfrm>
                  <a:off x="-337214" y="1236301"/>
                  <a:ext cx="93014"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grpSp>
        <p:grpSp>
          <p:nvGrpSpPr>
            <p:cNvPr id="100" name="Group 99">
              <a:extLst>
                <a:ext uri="{FF2B5EF4-FFF2-40B4-BE49-F238E27FC236}">
                  <a16:creationId xmlns:a16="http://schemas.microsoft.com/office/drawing/2014/main" id="{247F0D79-12AB-4D3A-B5D9-DC46467E0592}"/>
                </a:ext>
              </a:extLst>
            </p:cNvPr>
            <p:cNvGrpSpPr/>
            <p:nvPr/>
          </p:nvGrpSpPr>
          <p:grpSpPr>
            <a:xfrm>
              <a:off x="11882697" y="2028194"/>
              <a:ext cx="1222229" cy="360937"/>
              <a:chOff x="10472702" y="1010235"/>
              <a:chExt cx="1222229" cy="360937"/>
            </a:xfrm>
          </p:grpSpPr>
          <p:grpSp>
            <p:nvGrpSpPr>
              <p:cNvPr id="101" name="Group 100">
                <a:extLst>
                  <a:ext uri="{FF2B5EF4-FFF2-40B4-BE49-F238E27FC236}">
                    <a16:creationId xmlns:a16="http://schemas.microsoft.com/office/drawing/2014/main" id="{A918769B-D413-45CB-A2D9-1206C5A93277}"/>
                  </a:ext>
                </a:extLst>
              </p:cNvPr>
              <p:cNvGrpSpPr/>
              <p:nvPr/>
            </p:nvGrpSpPr>
            <p:grpSpPr>
              <a:xfrm>
                <a:off x="10472702" y="1010235"/>
                <a:ext cx="1222229" cy="95622"/>
                <a:chOff x="-1466428" y="1526316"/>
                <a:chExt cx="1222229" cy="95622"/>
              </a:xfrm>
            </p:grpSpPr>
            <p:sp>
              <p:nvSpPr>
                <p:cNvPr id="108" name="Oval 50">
                  <a:extLst>
                    <a:ext uri="{FF2B5EF4-FFF2-40B4-BE49-F238E27FC236}">
                      <a16:creationId xmlns:a16="http://schemas.microsoft.com/office/drawing/2014/main" id="{90C1111A-4E39-40DC-B3C0-72271D24EF42}"/>
                    </a:ext>
                  </a:extLst>
                </p:cNvPr>
                <p:cNvSpPr>
                  <a:spLocks noChangeArrowheads="1"/>
                </p:cNvSpPr>
                <p:nvPr/>
              </p:nvSpPr>
              <p:spPr bwMode="auto">
                <a:xfrm>
                  <a:off x="-1466428" y="1526316"/>
                  <a:ext cx="92145"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09" name="Oval 51">
                  <a:extLst>
                    <a:ext uri="{FF2B5EF4-FFF2-40B4-BE49-F238E27FC236}">
                      <a16:creationId xmlns:a16="http://schemas.microsoft.com/office/drawing/2014/main" id="{01B550E3-DF00-4268-9E86-D458D48A0FBE}"/>
                    </a:ext>
                  </a:extLst>
                </p:cNvPr>
                <p:cNvSpPr>
                  <a:spLocks noChangeArrowheads="1"/>
                </p:cNvSpPr>
                <p:nvPr/>
              </p:nvSpPr>
              <p:spPr bwMode="auto">
                <a:xfrm>
                  <a:off x="-1185646" y="1526316"/>
                  <a:ext cx="94753"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10" name="Oval 52">
                  <a:extLst>
                    <a:ext uri="{FF2B5EF4-FFF2-40B4-BE49-F238E27FC236}">
                      <a16:creationId xmlns:a16="http://schemas.microsoft.com/office/drawing/2014/main" id="{CDBD334F-EFF6-42CA-83B8-FE42175786C9}"/>
                    </a:ext>
                  </a:extLst>
                </p:cNvPr>
                <p:cNvSpPr>
                  <a:spLocks noChangeArrowheads="1"/>
                </p:cNvSpPr>
                <p:nvPr/>
              </p:nvSpPr>
              <p:spPr bwMode="auto">
                <a:xfrm>
                  <a:off x="-903125" y="1526316"/>
                  <a:ext cx="93014"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11" name="Oval 53">
                  <a:extLst>
                    <a:ext uri="{FF2B5EF4-FFF2-40B4-BE49-F238E27FC236}">
                      <a16:creationId xmlns:a16="http://schemas.microsoft.com/office/drawing/2014/main" id="{89B70E6A-6C56-4F1F-820D-65997D1C9E3C}"/>
                    </a:ext>
                  </a:extLst>
                </p:cNvPr>
                <p:cNvSpPr>
                  <a:spLocks noChangeArrowheads="1"/>
                </p:cNvSpPr>
                <p:nvPr/>
              </p:nvSpPr>
              <p:spPr bwMode="auto">
                <a:xfrm>
                  <a:off x="-619735" y="1526316"/>
                  <a:ext cx="93014"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12" name="Oval 54">
                  <a:extLst>
                    <a:ext uri="{FF2B5EF4-FFF2-40B4-BE49-F238E27FC236}">
                      <a16:creationId xmlns:a16="http://schemas.microsoft.com/office/drawing/2014/main" id="{7CFB2152-DC86-4D25-88BD-5067F2ABC222}"/>
                    </a:ext>
                  </a:extLst>
                </p:cNvPr>
                <p:cNvSpPr>
                  <a:spLocks noChangeArrowheads="1"/>
                </p:cNvSpPr>
                <p:nvPr/>
              </p:nvSpPr>
              <p:spPr bwMode="auto">
                <a:xfrm>
                  <a:off x="-338952" y="1526316"/>
                  <a:ext cx="94753" cy="9562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grpSp>
            <p:nvGrpSpPr>
              <p:cNvPr id="102" name="Group 101">
                <a:extLst>
                  <a:ext uri="{FF2B5EF4-FFF2-40B4-BE49-F238E27FC236}">
                    <a16:creationId xmlns:a16="http://schemas.microsoft.com/office/drawing/2014/main" id="{03013ADE-E144-44ED-A34B-09E7368EBB77}"/>
                  </a:ext>
                </a:extLst>
              </p:cNvPr>
              <p:cNvGrpSpPr/>
              <p:nvPr/>
            </p:nvGrpSpPr>
            <p:grpSpPr>
              <a:xfrm>
                <a:off x="10472702" y="1278157"/>
                <a:ext cx="1222229" cy="93015"/>
                <a:chOff x="-1466428" y="1781889"/>
                <a:chExt cx="1222229" cy="93015"/>
              </a:xfrm>
            </p:grpSpPr>
            <p:sp>
              <p:nvSpPr>
                <p:cNvPr id="103" name="Oval 60">
                  <a:extLst>
                    <a:ext uri="{FF2B5EF4-FFF2-40B4-BE49-F238E27FC236}">
                      <a16:creationId xmlns:a16="http://schemas.microsoft.com/office/drawing/2014/main" id="{36757767-A434-46C9-A94B-1691E13879BD}"/>
                    </a:ext>
                  </a:extLst>
                </p:cNvPr>
                <p:cNvSpPr>
                  <a:spLocks noChangeArrowheads="1"/>
                </p:cNvSpPr>
                <p:nvPr/>
              </p:nvSpPr>
              <p:spPr bwMode="auto">
                <a:xfrm>
                  <a:off x="-1466428" y="1781889"/>
                  <a:ext cx="92145"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04" name="Oval 61">
                  <a:extLst>
                    <a:ext uri="{FF2B5EF4-FFF2-40B4-BE49-F238E27FC236}">
                      <a16:creationId xmlns:a16="http://schemas.microsoft.com/office/drawing/2014/main" id="{E2B34EE8-7F69-41AB-9D39-D308538BAEA7}"/>
                    </a:ext>
                  </a:extLst>
                </p:cNvPr>
                <p:cNvSpPr>
                  <a:spLocks noChangeArrowheads="1"/>
                </p:cNvSpPr>
                <p:nvPr/>
              </p:nvSpPr>
              <p:spPr bwMode="auto">
                <a:xfrm>
                  <a:off x="-1185646" y="1781889"/>
                  <a:ext cx="94753"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05" name="Oval 62">
                  <a:extLst>
                    <a:ext uri="{FF2B5EF4-FFF2-40B4-BE49-F238E27FC236}">
                      <a16:creationId xmlns:a16="http://schemas.microsoft.com/office/drawing/2014/main" id="{19673F8E-DEA1-4639-9A46-8AB1DB4816AB}"/>
                    </a:ext>
                  </a:extLst>
                </p:cNvPr>
                <p:cNvSpPr>
                  <a:spLocks noChangeArrowheads="1"/>
                </p:cNvSpPr>
                <p:nvPr/>
              </p:nvSpPr>
              <p:spPr bwMode="auto">
                <a:xfrm>
                  <a:off x="-903125" y="1781889"/>
                  <a:ext cx="93014"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06" name="Oval 63">
                  <a:extLst>
                    <a:ext uri="{FF2B5EF4-FFF2-40B4-BE49-F238E27FC236}">
                      <a16:creationId xmlns:a16="http://schemas.microsoft.com/office/drawing/2014/main" id="{7E8EA243-2775-49CE-8201-1DD086837EB1}"/>
                    </a:ext>
                  </a:extLst>
                </p:cNvPr>
                <p:cNvSpPr>
                  <a:spLocks noChangeArrowheads="1"/>
                </p:cNvSpPr>
                <p:nvPr/>
              </p:nvSpPr>
              <p:spPr bwMode="auto">
                <a:xfrm>
                  <a:off x="-619735" y="1781889"/>
                  <a:ext cx="93014"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sp>
              <p:nvSpPr>
                <p:cNvPr id="107" name="Oval 64">
                  <a:extLst>
                    <a:ext uri="{FF2B5EF4-FFF2-40B4-BE49-F238E27FC236}">
                      <a16:creationId xmlns:a16="http://schemas.microsoft.com/office/drawing/2014/main" id="{9C1AE9A0-9C5F-400C-8A9F-E264CC7B455D}"/>
                    </a:ext>
                  </a:extLst>
                </p:cNvPr>
                <p:cNvSpPr>
                  <a:spLocks noChangeArrowheads="1"/>
                </p:cNvSpPr>
                <p:nvPr/>
              </p:nvSpPr>
              <p:spPr bwMode="auto">
                <a:xfrm>
                  <a:off x="-338952" y="1781889"/>
                  <a:ext cx="94753" cy="9301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800"/>
                </a:p>
              </p:txBody>
            </p:sp>
          </p:grpSp>
        </p:grpSp>
      </p:grpSp>
      <p:sp>
        <p:nvSpPr>
          <p:cNvPr id="128" name="Text Placeholder 127">
            <a:extLst>
              <a:ext uri="{FF2B5EF4-FFF2-40B4-BE49-F238E27FC236}">
                <a16:creationId xmlns:a16="http://schemas.microsoft.com/office/drawing/2014/main" id="{0C6D3ECC-3C7F-418E-9939-D61B053630B9}"/>
              </a:ext>
            </a:extLst>
          </p:cNvPr>
          <p:cNvSpPr>
            <a:spLocks noGrp="1"/>
          </p:cNvSpPr>
          <p:nvPr>
            <p:ph type="body" sz="quarter" idx="13" hasCustomPrompt="1"/>
          </p:nvPr>
        </p:nvSpPr>
        <p:spPr>
          <a:xfrm>
            <a:off x="3574394" y="1541463"/>
            <a:ext cx="5114670" cy="749300"/>
          </a:xfrm>
        </p:spPr>
        <p:txBody>
          <a:bodyPr anchor="ctr">
            <a:normAutofit/>
          </a:bodyPr>
          <a:lstStyle>
            <a:lvl1pPr algn="ctr">
              <a:buFontTx/>
              <a:buNone/>
              <a:defRPr sz="4400" spc="1500" baseline="0">
                <a:solidFill>
                  <a:schemeClr val="bg1"/>
                </a:solidFill>
                <a:latin typeface="Segoe UI Light" panose="020B0502040204020203" pitchFamily="34" charset="0"/>
                <a:cs typeface="Segoe UI Light" panose="020B0502040204020203" pitchFamily="34" charset="0"/>
              </a:defRPr>
            </a:lvl1pPr>
          </a:lstStyle>
          <a:p>
            <a:pPr lvl="0"/>
            <a:r>
              <a:rPr lang="en-US" dirty="0"/>
              <a:t>EDIT</a:t>
            </a:r>
            <a:endParaRPr lang="en-IN" dirty="0"/>
          </a:p>
        </p:txBody>
      </p:sp>
    </p:spTree>
    <p:extLst>
      <p:ext uri="{BB962C8B-B14F-4D97-AF65-F5344CB8AC3E}">
        <p14:creationId xmlns:p14="http://schemas.microsoft.com/office/powerpoint/2010/main" val="224283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896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2486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6893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4571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206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2075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008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282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6/21/2024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27733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71E57B-B792-4599-9A15-6CA220B83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0110" y="6230015"/>
            <a:ext cx="1506615" cy="635958"/>
          </a:xfrm>
          <a:prstGeom prst="rect">
            <a:avLst/>
          </a:prstGeom>
        </p:spPr>
      </p:pic>
      <p:sp>
        <p:nvSpPr>
          <p:cNvPr id="9" name="TextBox 8">
            <a:extLst>
              <a:ext uri="{FF2B5EF4-FFF2-40B4-BE49-F238E27FC236}">
                <a16:creationId xmlns:a16="http://schemas.microsoft.com/office/drawing/2014/main" id="{2D1D8E24-5488-4EE5-BBE4-A2AC81D2B65A}"/>
              </a:ext>
            </a:extLst>
          </p:cNvPr>
          <p:cNvSpPr txBox="1"/>
          <p:nvPr/>
        </p:nvSpPr>
        <p:spPr>
          <a:xfrm>
            <a:off x="769433" y="1523999"/>
            <a:ext cx="10448693" cy="17081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Gill Sans MT" panose="020B0502020104020203" pitchFamily="34" charset="0"/>
              </a:rPr>
              <a:t>The Role of Uganda Communications Commission in the investigation and Prosecution of Cyber crimes in Uganda</a:t>
            </a:r>
          </a:p>
        </p:txBody>
      </p:sp>
      <p:sp>
        <p:nvSpPr>
          <p:cNvPr id="6" name="TextBox 5">
            <a:extLst>
              <a:ext uri="{FF2B5EF4-FFF2-40B4-BE49-F238E27FC236}">
                <a16:creationId xmlns:a16="http://schemas.microsoft.com/office/drawing/2014/main" id="{E943B18D-7F84-4928-8887-18B147FC8D1D}"/>
              </a:ext>
            </a:extLst>
          </p:cNvPr>
          <p:cNvSpPr txBox="1"/>
          <p:nvPr/>
        </p:nvSpPr>
        <p:spPr>
          <a:xfrm>
            <a:off x="2669540" y="3998575"/>
            <a:ext cx="6558280" cy="1200329"/>
          </a:xfrm>
          <a:prstGeom prst="rect">
            <a:avLst/>
          </a:prstGeom>
          <a:noFill/>
        </p:spPr>
        <p:txBody>
          <a:bodyPr wrap="square">
            <a:spAutoFit/>
          </a:bodyPr>
          <a:lstStyle/>
          <a:p>
            <a:r>
              <a:rPr lang="en-US" sz="2400" i="1" dirty="0">
                <a:solidFill>
                  <a:schemeClr val="bg1"/>
                </a:solidFill>
                <a:latin typeface="Gill Sans MT" panose="020B0502020104020203" pitchFamily="34" charset="0"/>
              </a:rPr>
              <a:t>DR. ABUDU SALLAM WAISWA</a:t>
            </a:r>
          </a:p>
          <a:p>
            <a:r>
              <a:rPr lang="en-US" b="1" dirty="0">
                <a:solidFill>
                  <a:schemeClr val="bg1"/>
                </a:solidFill>
                <a:latin typeface="Gill Sans MT" panose="020B0502020104020203" pitchFamily="34" charset="0"/>
              </a:rPr>
              <a:t>HEAD LEGAL AND COMPLIANCE</a:t>
            </a:r>
          </a:p>
          <a:p>
            <a:endParaRPr lang="en-US" b="1" baseline="30000" dirty="0">
              <a:solidFill>
                <a:schemeClr val="bg1"/>
              </a:solidFill>
              <a:latin typeface="Gill Sans MT" panose="020B0502020104020203" pitchFamily="34" charset="0"/>
            </a:endParaRPr>
          </a:p>
          <a:p>
            <a:r>
              <a:rPr lang="en-US" dirty="0">
                <a:solidFill>
                  <a:schemeClr val="bg1"/>
                </a:solidFill>
                <a:latin typeface="Gill Sans MT" panose="020B0502020104020203" pitchFamily="34" charset="0"/>
              </a:rPr>
              <a:t>21</a:t>
            </a:r>
            <a:r>
              <a:rPr lang="en-US" baseline="30000" dirty="0">
                <a:solidFill>
                  <a:schemeClr val="bg1"/>
                </a:solidFill>
                <a:latin typeface="Gill Sans MT" panose="020B0502020104020203" pitchFamily="34" charset="0"/>
              </a:rPr>
              <a:t>st</a:t>
            </a:r>
            <a:r>
              <a:rPr lang="en-US" dirty="0">
                <a:solidFill>
                  <a:schemeClr val="bg1"/>
                </a:solidFill>
                <a:latin typeface="Gill Sans MT" panose="020B0502020104020203" pitchFamily="34" charset="0"/>
              </a:rPr>
              <a:t> June 2024</a:t>
            </a:r>
          </a:p>
        </p:txBody>
      </p:sp>
    </p:spTree>
    <p:extLst>
      <p:ext uri="{BB962C8B-B14F-4D97-AF65-F5344CB8AC3E}">
        <p14:creationId xmlns:p14="http://schemas.microsoft.com/office/powerpoint/2010/main" val="2306970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wooden, wood&#10;&#10;Description automatically generated">
            <a:extLst>
              <a:ext uri="{FF2B5EF4-FFF2-40B4-BE49-F238E27FC236}">
                <a16:creationId xmlns:a16="http://schemas.microsoft.com/office/drawing/2014/main" id="{AFC90722-1B95-45DE-9B1C-C43C368087F5}"/>
              </a:ext>
            </a:extLst>
          </p:cNvPr>
          <p:cNvPicPr>
            <a:picLocks noChangeAspect="1"/>
          </p:cNvPicPr>
          <p:nvPr/>
        </p:nvPicPr>
        <p:blipFill rotWithShape="1">
          <a:blip r:embed="rId2">
            <a:extLst>
              <a:ext uri="{28A0092B-C50C-407E-A947-70E740481C1C}">
                <a14:useLocalDpi xmlns:a14="http://schemas.microsoft.com/office/drawing/2010/main" val="0"/>
              </a:ext>
            </a:extLst>
          </a:blip>
          <a:srcRect l="15998" r="28078" b="-1"/>
          <a:stretch/>
        </p:blipFill>
        <p:spPr>
          <a:xfrm>
            <a:off x="9188604" y="81293"/>
            <a:ext cx="300339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TextBox 6">
            <a:extLst>
              <a:ext uri="{FF2B5EF4-FFF2-40B4-BE49-F238E27FC236}">
                <a16:creationId xmlns:a16="http://schemas.microsoft.com/office/drawing/2014/main" id="{E5316CBE-B051-4D8B-A101-213F95EF6F08}"/>
              </a:ext>
            </a:extLst>
          </p:cNvPr>
          <p:cNvSpPr txBox="1"/>
          <p:nvPr/>
        </p:nvSpPr>
        <p:spPr>
          <a:xfrm>
            <a:off x="497840" y="277792"/>
            <a:ext cx="7762240" cy="535531"/>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GB" sz="3200" b="1" dirty="0">
                <a:solidFill>
                  <a:srgbClr val="0070C0"/>
                </a:solidFill>
              </a:rPr>
              <a:t>Should court orders be sent to UCC first?</a:t>
            </a:r>
            <a:endParaRPr kumimoji="0" lang="en-US" sz="3200" b="1" i="0" u="none" strike="noStrike" kern="1200" cap="none" spc="0" normalizeH="0" baseline="0" noProof="0" dirty="0">
              <a:ln>
                <a:noFill/>
              </a:ln>
              <a:solidFill>
                <a:srgbClr val="373979"/>
              </a:solidFill>
              <a:effectLst/>
              <a:uLnTx/>
              <a:uFillTx/>
              <a:latin typeface="Gill Sans MT" panose="020B0502020104020203" pitchFamily="34" charset="0"/>
            </a:endParaRPr>
          </a:p>
        </p:txBody>
      </p:sp>
      <p:sp>
        <p:nvSpPr>
          <p:cNvPr id="9" name="TextBox 8">
            <a:extLst>
              <a:ext uri="{FF2B5EF4-FFF2-40B4-BE49-F238E27FC236}">
                <a16:creationId xmlns:a16="http://schemas.microsoft.com/office/drawing/2014/main" id="{7BC08577-90F0-4D42-A3A8-5EE5CA1A9D81}"/>
              </a:ext>
            </a:extLst>
          </p:cNvPr>
          <p:cNvSpPr txBox="1"/>
          <p:nvPr/>
        </p:nvSpPr>
        <p:spPr>
          <a:xfrm>
            <a:off x="266126" y="1219234"/>
            <a:ext cx="8288591" cy="4524315"/>
          </a:xfrm>
          <a:prstGeom prst="rect">
            <a:avLst/>
          </a:prstGeom>
          <a:noFill/>
        </p:spPr>
        <p:txBody>
          <a:bodyPr wrap="square">
            <a:spAutoFit/>
          </a:bodyPr>
          <a:lstStyle/>
          <a:p>
            <a:pPr marL="342900" indent="-342900" algn="just">
              <a:buFont typeface="Wingdings" panose="05000000000000000000" pitchFamily="2" charset="2"/>
              <a:buChar char="q"/>
            </a:pPr>
            <a:r>
              <a:rPr lang="en-US" sz="2400" dirty="0">
                <a:latin typeface="Gill Sans MT" panose="020B0502020104020203" pitchFamily="34" charset="0"/>
              </a:rPr>
              <a:t>UCC has a seen a growing practice by judicial officer issuing Disclosure and production orders requiring UCC to produce or disclose Call Records and other customers information.</a:t>
            </a:r>
          </a:p>
          <a:p>
            <a:pPr marL="342900" indent="-342900" algn="just">
              <a:buFont typeface="Wingdings" panose="05000000000000000000" pitchFamily="2" charset="2"/>
              <a:buChar char="q"/>
            </a:pPr>
            <a:endParaRPr lang="en-US" sz="2400" dirty="0">
              <a:latin typeface="Gill Sans MT" panose="020B0502020104020203" pitchFamily="34" charset="0"/>
            </a:endParaRPr>
          </a:p>
          <a:p>
            <a:pPr marL="342900" indent="-342900" algn="just">
              <a:buFont typeface="Wingdings" panose="05000000000000000000" pitchFamily="2" charset="2"/>
              <a:buChar char="q"/>
            </a:pPr>
            <a:r>
              <a:rPr lang="en-US" sz="2400" dirty="0">
                <a:latin typeface="Gill Sans MT" panose="020B0502020104020203" pitchFamily="34" charset="0"/>
              </a:rPr>
              <a:t>This is a mistake. UCC does not have custody of such information. The Order should be obtained against the respective Communication service provider. Sections 10&amp;11 of computer Misuse Act 2011.</a:t>
            </a:r>
          </a:p>
          <a:p>
            <a:pPr algn="just"/>
            <a:endParaRPr lang="en-US" sz="2400" dirty="0">
              <a:latin typeface="Gill Sans MT" panose="020B0502020104020203" pitchFamily="34" charset="0"/>
            </a:endParaRPr>
          </a:p>
          <a:p>
            <a:pPr marL="342900" indent="-342900" algn="just">
              <a:buFont typeface="Wingdings" panose="05000000000000000000" pitchFamily="2" charset="2"/>
              <a:buChar char="q"/>
            </a:pPr>
            <a:r>
              <a:rPr lang="en-US" sz="2400" dirty="0">
                <a:latin typeface="Gill Sans MT" panose="020B0502020104020203" pitchFamily="34" charset="0"/>
              </a:rPr>
              <a:t>Where the operator does not comply with the court order, that is when you may write to UCC to compel the operator to release the required information.</a:t>
            </a:r>
          </a:p>
        </p:txBody>
      </p:sp>
      <p:grpSp>
        <p:nvGrpSpPr>
          <p:cNvPr id="12" name="Group 11">
            <a:extLst>
              <a:ext uri="{FF2B5EF4-FFF2-40B4-BE49-F238E27FC236}">
                <a16:creationId xmlns:a16="http://schemas.microsoft.com/office/drawing/2014/main" id="{E9D93548-F775-4978-8EA6-105AD9550307}"/>
              </a:ext>
            </a:extLst>
          </p:cNvPr>
          <p:cNvGrpSpPr/>
          <p:nvPr/>
        </p:nvGrpSpPr>
        <p:grpSpPr>
          <a:xfrm>
            <a:off x="1" y="5724476"/>
            <a:ext cx="12192000" cy="1214804"/>
            <a:chOff x="1" y="5251938"/>
            <a:chExt cx="12192000" cy="1606062"/>
          </a:xfrm>
        </p:grpSpPr>
        <p:sp>
          <p:nvSpPr>
            <p:cNvPr id="13" name="Freeform 7">
              <a:extLst>
                <a:ext uri="{FF2B5EF4-FFF2-40B4-BE49-F238E27FC236}">
                  <a16:creationId xmlns:a16="http://schemas.microsoft.com/office/drawing/2014/main" id="{1DB409D0-04A7-420C-8DF5-ACAC737B943C}"/>
                </a:ext>
              </a:extLst>
            </p:cNvPr>
            <p:cNvSpPr/>
            <p:nvPr/>
          </p:nvSpPr>
          <p:spPr>
            <a:xfrm>
              <a:off x="1" y="5251938"/>
              <a:ext cx="5130271" cy="1606062"/>
            </a:xfrm>
            <a:custGeom>
              <a:avLst/>
              <a:gdLst>
                <a:gd name="connsiteX0" fmla="*/ 0 w 5130271"/>
                <a:gd name="connsiteY0" fmla="*/ 0 h 1606062"/>
                <a:gd name="connsiteX1" fmla="*/ 1742116 w 5130271"/>
                <a:gd name="connsiteY1" fmla="*/ 0 h 1606062"/>
                <a:gd name="connsiteX2" fmla="*/ 2052449 w 5130271"/>
                <a:gd name="connsiteY2" fmla="*/ 0 h 1606062"/>
                <a:gd name="connsiteX3" fmla="*/ 5130271 w 5130271"/>
                <a:gd name="connsiteY3" fmla="*/ 1606062 h 1606062"/>
                <a:gd name="connsiteX4" fmla="*/ 95947 w 5130271"/>
                <a:gd name="connsiteY4" fmla="*/ 1606062 h 1606062"/>
                <a:gd name="connsiteX5" fmla="*/ 0 w 513027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0271" h="1606062">
                  <a:moveTo>
                    <a:pt x="0" y="0"/>
                  </a:moveTo>
                  <a:lnTo>
                    <a:pt x="1742116" y="0"/>
                  </a:lnTo>
                  <a:lnTo>
                    <a:pt x="2052449" y="0"/>
                  </a:lnTo>
                  <a:lnTo>
                    <a:pt x="5130271" y="1606062"/>
                  </a:lnTo>
                  <a:lnTo>
                    <a:pt x="95947" y="1606062"/>
                  </a:lnTo>
                  <a:lnTo>
                    <a:pt x="0" y="1606062"/>
                  </a:lnTo>
                  <a:close/>
                </a:path>
              </a:pathLst>
            </a:custGeom>
            <a:solidFill>
              <a:srgbClr val="FB802C"/>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Freeform 8">
              <a:extLst>
                <a:ext uri="{FF2B5EF4-FFF2-40B4-BE49-F238E27FC236}">
                  <a16:creationId xmlns:a16="http://schemas.microsoft.com/office/drawing/2014/main" id="{A0345D40-533B-4CE0-BD5A-EA6B3C5BE584}"/>
                </a:ext>
              </a:extLst>
            </p:cNvPr>
            <p:cNvSpPr/>
            <p:nvPr/>
          </p:nvSpPr>
          <p:spPr>
            <a:xfrm>
              <a:off x="2052450" y="5251938"/>
              <a:ext cx="9270980" cy="1606062"/>
            </a:xfrm>
            <a:custGeom>
              <a:avLst/>
              <a:gdLst>
                <a:gd name="connsiteX0" fmla="*/ 0 w 9270980"/>
                <a:gd name="connsiteY0" fmla="*/ 0 h 1606062"/>
                <a:gd name="connsiteX1" fmla="*/ 5869840 w 9270980"/>
                <a:gd name="connsiteY1" fmla="*/ 0 h 1606062"/>
                <a:gd name="connsiteX2" fmla="*/ 9270980 w 9270980"/>
                <a:gd name="connsiteY2" fmla="*/ 1606062 h 1606062"/>
                <a:gd name="connsiteX3" fmla="*/ 3077822 w 9270980"/>
                <a:gd name="connsiteY3" fmla="*/ 1606062 h 1606062"/>
                <a:gd name="connsiteX4" fmla="*/ 0 w 9270980"/>
                <a:gd name="connsiteY4" fmla="*/ 0 h 160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0980" h="1606062">
                  <a:moveTo>
                    <a:pt x="0" y="0"/>
                  </a:moveTo>
                  <a:lnTo>
                    <a:pt x="5869840" y="0"/>
                  </a:lnTo>
                  <a:lnTo>
                    <a:pt x="9270980" y="1606062"/>
                  </a:lnTo>
                  <a:lnTo>
                    <a:pt x="3077822" y="1606062"/>
                  </a:lnTo>
                  <a:lnTo>
                    <a:pt x="0" y="0"/>
                  </a:lnTo>
                  <a:close/>
                </a:path>
              </a:pathLst>
            </a:custGeom>
            <a:solidFill>
              <a:srgbClr val="303270"/>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Freeform 9">
              <a:extLst>
                <a:ext uri="{FF2B5EF4-FFF2-40B4-BE49-F238E27FC236}">
                  <a16:creationId xmlns:a16="http://schemas.microsoft.com/office/drawing/2014/main" id="{3D15B250-5764-4871-929F-D3AC24891568}"/>
                </a:ext>
              </a:extLst>
            </p:cNvPr>
            <p:cNvSpPr/>
            <p:nvPr/>
          </p:nvSpPr>
          <p:spPr>
            <a:xfrm>
              <a:off x="7922290" y="5251938"/>
              <a:ext cx="4269711" cy="1606062"/>
            </a:xfrm>
            <a:custGeom>
              <a:avLst/>
              <a:gdLst>
                <a:gd name="connsiteX0" fmla="*/ 0 w 4269711"/>
                <a:gd name="connsiteY0" fmla="*/ 0 h 1606062"/>
                <a:gd name="connsiteX1" fmla="*/ 1901720 w 4269711"/>
                <a:gd name="connsiteY1" fmla="*/ 0 h 1606062"/>
                <a:gd name="connsiteX2" fmla="*/ 4269711 w 4269711"/>
                <a:gd name="connsiteY2" fmla="*/ 0 h 1606062"/>
                <a:gd name="connsiteX3" fmla="*/ 4269711 w 4269711"/>
                <a:gd name="connsiteY3" fmla="*/ 1606062 h 1606062"/>
                <a:gd name="connsiteX4" fmla="*/ 3505781 w 4269711"/>
                <a:gd name="connsiteY4" fmla="*/ 1606062 h 1606062"/>
                <a:gd name="connsiteX5" fmla="*/ 3401140 w 426971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711" h="1606062">
                  <a:moveTo>
                    <a:pt x="0" y="0"/>
                  </a:moveTo>
                  <a:lnTo>
                    <a:pt x="1901720" y="0"/>
                  </a:lnTo>
                  <a:lnTo>
                    <a:pt x="4269711" y="0"/>
                  </a:lnTo>
                  <a:lnTo>
                    <a:pt x="4269711" y="1606062"/>
                  </a:lnTo>
                  <a:lnTo>
                    <a:pt x="3505781" y="1606062"/>
                  </a:lnTo>
                  <a:lnTo>
                    <a:pt x="3401140" y="1606062"/>
                  </a:lnTo>
                  <a:close/>
                </a:path>
              </a:pathLst>
            </a:custGeom>
            <a:solidFill>
              <a:srgbClr val="10B1ED"/>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Isosceles Triangle 15">
              <a:extLst>
                <a:ext uri="{FF2B5EF4-FFF2-40B4-BE49-F238E27FC236}">
                  <a16:creationId xmlns:a16="http://schemas.microsoft.com/office/drawing/2014/main" id="{F27BAAAC-3401-42A6-921F-9B3FDEAF9B73}"/>
                </a:ext>
              </a:extLst>
            </p:cNvPr>
            <p:cNvSpPr/>
            <p:nvPr/>
          </p:nvSpPr>
          <p:spPr>
            <a:xfrm>
              <a:off x="9788769" y="6142892"/>
              <a:ext cx="1582616" cy="715108"/>
            </a:xfrm>
            <a:prstGeom prst="triangle">
              <a:avLst>
                <a:gd name="adj" fmla="val 0"/>
              </a:avLst>
            </a:prstGeom>
            <a:solidFill>
              <a:srgbClr val="B5BA3F"/>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7" name="Picture 16">
            <a:extLst>
              <a:ext uri="{FF2B5EF4-FFF2-40B4-BE49-F238E27FC236}">
                <a16:creationId xmlns:a16="http://schemas.microsoft.com/office/drawing/2014/main" id="{889946DE-D809-4372-ABC4-0B32514A0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886" y="5719473"/>
            <a:ext cx="2669062" cy="1126639"/>
          </a:xfrm>
          <a:prstGeom prst="rect">
            <a:avLst/>
          </a:prstGeom>
        </p:spPr>
      </p:pic>
    </p:spTree>
    <p:extLst>
      <p:ext uri="{BB962C8B-B14F-4D97-AF65-F5344CB8AC3E}">
        <p14:creationId xmlns:p14="http://schemas.microsoft.com/office/powerpoint/2010/main" val="1669436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a:extLst>
              <a:ext uri="{FF2B5EF4-FFF2-40B4-BE49-F238E27FC236}">
                <a16:creationId xmlns:a16="http://schemas.microsoft.com/office/drawing/2014/main" id="{B0FF5ED9-AB11-4F56-BFE7-F444CD4B8C3F}"/>
              </a:ext>
            </a:extLst>
          </p:cNvPr>
          <p:cNvSpPr txBox="1"/>
          <p:nvPr/>
        </p:nvSpPr>
        <p:spPr>
          <a:xfrm>
            <a:off x="360700" y="0"/>
            <a:ext cx="9367520" cy="584775"/>
          </a:xfrm>
          <a:prstGeom prst="rect">
            <a:avLst/>
          </a:prstGeom>
          <a:noFill/>
        </p:spPr>
        <p:txBody>
          <a:bodyPr wrap="square">
            <a:spAutoFit/>
          </a:bodyPr>
          <a:lstStyle/>
          <a:p>
            <a:r>
              <a:rPr lang="en-US" sz="3200" b="1" dirty="0">
                <a:solidFill>
                  <a:srgbClr val="1D1F53"/>
                </a:solidFill>
                <a:effectLst>
                  <a:outerShdw blurRad="38100" dist="38100" dir="2700000" algn="tl">
                    <a:srgbClr val="000000">
                      <a:alpha val="43137"/>
                    </a:srgbClr>
                  </a:outerShdw>
                </a:effectLst>
                <a:latin typeface="Gill Sans MT" panose="020B0502020104020203" pitchFamily="34" charset="0"/>
                <a:ea typeface="+mj-ea"/>
                <a:cs typeface="+mj-cs"/>
              </a:rPr>
              <a:t>Other key points to note </a:t>
            </a:r>
            <a:endParaRPr lang="en-US" sz="3200" dirty="0">
              <a:solidFill>
                <a:srgbClr val="1D1F53"/>
              </a:solidFill>
              <a:latin typeface="Gill Sans MT" panose="020B0502020104020203" pitchFamily="34" charset="0"/>
            </a:endParaRPr>
          </a:p>
        </p:txBody>
      </p:sp>
      <p:sp>
        <p:nvSpPr>
          <p:cNvPr id="84" name="TextBox 83">
            <a:extLst>
              <a:ext uri="{FF2B5EF4-FFF2-40B4-BE49-F238E27FC236}">
                <a16:creationId xmlns:a16="http://schemas.microsoft.com/office/drawing/2014/main" id="{ED5E1E75-1D1D-4DE9-8AE7-DD4BB8B0BC23}"/>
              </a:ext>
            </a:extLst>
          </p:cNvPr>
          <p:cNvSpPr txBox="1"/>
          <p:nvPr/>
        </p:nvSpPr>
        <p:spPr>
          <a:xfrm>
            <a:off x="-3051" y="748494"/>
            <a:ext cx="8304736" cy="4893647"/>
          </a:xfrm>
          <a:prstGeom prst="rect">
            <a:avLst/>
          </a:prstGeom>
          <a:noFill/>
        </p:spPr>
        <p:txBody>
          <a:bodyPr wrap="square">
            <a:spAutoFit/>
          </a:bodyPr>
          <a:lstStyle/>
          <a:p>
            <a:pPr marL="342900" indent="-342900" algn="just">
              <a:buFont typeface="Wingdings" panose="05000000000000000000" pitchFamily="2" charset="2"/>
              <a:buChar char="Ø"/>
            </a:pPr>
            <a:r>
              <a:rPr lang="en-US" sz="2400" dirty="0">
                <a:latin typeface="Gill Sans MT" panose="020B0502020104020203" pitchFamily="34" charset="0"/>
              </a:rPr>
              <a:t>All requests for Customer information must be supported by a Court Order.</a:t>
            </a:r>
          </a:p>
          <a:p>
            <a:pPr algn="just"/>
            <a:endParaRPr lang="en-US" sz="2400" dirty="0">
              <a:latin typeface="Gill Sans MT" panose="020B0502020104020203" pitchFamily="34" charset="0"/>
            </a:endParaRPr>
          </a:p>
          <a:p>
            <a:pPr marL="342900" indent="-342900" algn="just">
              <a:buFont typeface="Wingdings" panose="05000000000000000000" pitchFamily="2" charset="2"/>
              <a:buChar char="Ø"/>
            </a:pPr>
            <a:r>
              <a:rPr lang="en-US" sz="2400" dirty="0">
                <a:latin typeface="Gill Sans MT" panose="020B0502020104020203" pitchFamily="34" charset="0"/>
              </a:rPr>
              <a:t>Telecoms Only keep Customer Call records for 6 months.</a:t>
            </a:r>
          </a:p>
          <a:p>
            <a:pPr algn="just"/>
            <a:endParaRPr lang="en-US" sz="2400" dirty="0">
              <a:latin typeface="Gill Sans MT" panose="020B0502020104020203" pitchFamily="34" charset="0"/>
            </a:endParaRPr>
          </a:p>
          <a:p>
            <a:pPr marL="342900" indent="-342900" algn="just">
              <a:buFont typeface="Wingdings" panose="05000000000000000000" pitchFamily="2" charset="2"/>
              <a:buChar char="Ø"/>
            </a:pPr>
            <a:r>
              <a:rPr lang="en-US" sz="2400" dirty="0">
                <a:latin typeface="Gill Sans MT" panose="020B0502020104020203" pitchFamily="34" charset="0"/>
              </a:rPr>
              <a:t>Telecoms do not record calls. Investigators should therefore not ask UCC to avail call recordings or videos.</a:t>
            </a:r>
          </a:p>
          <a:p>
            <a:pPr algn="just"/>
            <a:endParaRPr lang="en-US" sz="2400" dirty="0">
              <a:latin typeface="Gill Sans MT" panose="020B0502020104020203" pitchFamily="34" charset="0"/>
            </a:endParaRPr>
          </a:p>
          <a:p>
            <a:pPr marL="342900" indent="-342900" algn="just">
              <a:buFont typeface="Wingdings" panose="05000000000000000000" pitchFamily="2" charset="2"/>
              <a:buChar char="Ø"/>
            </a:pPr>
            <a:r>
              <a:rPr lang="en-US" sz="2400" dirty="0">
                <a:latin typeface="Gill Sans MT" panose="020B0502020104020203" pitchFamily="34" charset="0"/>
              </a:rPr>
              <a:t>Data Protection and Privacy law must always be adhered to.</a:t>
            </a:r>
          </a:p>
          <a:p>
            <a:pPr algn="just"/>
            <a:endParaRPr lang="en-US" sz="2400" dirty="0">
              <a:latin typeface="Gill Sans MT" panose="020B0502020104020203" pitchFamily="34" charset="0"/>
            </a:endParaRPr>
          </a:p>
          <a:p>
            <a:pPr marL="342900" indent="-342900" algn="just">
              <a:buFont typeface="Wingdings" panose="05000000000000000000" pitchFamily="2" charset="2"/>
              <a:buChar char="Ø"/>
            </a:pPr>
            <a:r>
              <a:rPr lang="en-US" sz="2400" dirty="0">
                <a:latin typeface="Gill Sans MT" panose="020B0502020104020203" pitchFamily="34" charset="0"/>
              </a:rPr>
              <a:t>Pay attention to the Fundamental rights enforcement Act 2019, which makes any persons individually liable for any human rights violation.</a:t>
            </a:r>
          </a:p>
        </p:txBody>
      </p:sp>
      <p:grpSp>
        <p:nvGrpSpPr>
          <p:cNvPr id="87" name="Group 86">
            <a:extLst>
              <a:ext uri="{FF2B5EF4-FFF2-40B4-BE49-F238E27FC236}">
                <a16:creationId xmlns:a16="http://schemas.microsoft.com/office/drawing/2014/main" id="{3BA06CD5-E105-433C-8BB2-AF5C2C7DC5FA}"/>
              </a:ext>
            </a:extLst>
          </p:cNvPr>
          <p:cNvGrpSpPr/>
          <p:nvPr/>
        </p:nvGrpSpPr>
        <p:grpSpPr>
          <a:xfrm>
            <a:off x="1" y="5724476"/>
            <a:ext cx="12192000" cy="1214804"/>
            <a:chOff x="1" y="5251938"/>
            <a:chExt cx="12192000" cy="1606062"/>
          </a:xfrm>
        </p:grpSpPr>
        <p:sp>
          <p:nvSpPr>
            <p:cNvPr id="89" name="Freeform 7">
              <a:extLst>
                <a:ext uri="{FF2B5EF4-FFF2-40B4-BE49-F238E27FC236}">
                  <a16:creationId xmlns:a16="http://schemas.microsoft.com/office/drawing/2014/main" id="{B025F136-D727-4690-AF77-A4098A81F505}"/>
                </a:ext>
              </a:extLst>
            </p:cNvPr>
            <p:cNvSpPr/>
            <p:nvPr/>
          </p:nvSpPr>
          <p:spPr>
            <a:xfrm>
              <a:off x="1" y="5251938"/>
              <a:ext cx="5130271" cy="1606062"/>
            </a:xfrm>
            <a:custGeom>
              <a:avLst/>
              <a:gdLst>
                <a:gd name="connsiteX0" fmla="*/ 0 w 5130271"/>
                <a:gd name="connsiteY0" fmla="*/ 0 h 1606062"/>
                <a:gd name="connsiteX1" fmla="*/ 1742116 w 5130271"/>
                <a:gd name="connsiteY1" fmla="*/ 0 h 1606062"/>
                <a:gd name="connsiteX2" fmla="*/ 2052449 w 5130271"/>
                <a:gd name="connsiteY2" fmla="*/ 0 h 1606062"/>
                <a:gd name="connsiteX3" fmla="*/ 5130271 w 5130271"/>
                <a:gd name="connsiteY3" fmla="*/ 1606062 h 1606062"/>
                <a:gd name="connsiteX4" fmla="*/ 95947 w 5130271"/>
                <a:gd name="connsiteY4" fmla="*/ 1606062 h 1606062"/>
                <a:gd name="connsiteX5" fmla="*/ 0 w 513027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0271" h="1606062">
                  <a:moveTo>
                    <a:pt x="0" y="0"/>
                  </a:moveTo>
                  <a:lnTo>
                    <a:pt x="1742116" y="0"/>
                  </a:lnTo>
                  <a:lnTo>
                    <a:pt x="2052449" y="0"/>
                  </a:lnTo>
                  <a:lnTo>
                    <a:pt x="5130271" y="1606062"/>
                  </a:lnTo>
                  <a:lnTo>
                    <a:pt x="95947" y="1606062"/>
                  </a:lnTo>
                  <a:lnTo>
                    <a:pt x="0" y="1606062"/>
                  </a:lnTo>
                  <a:close/>
                </a:path>
              </a:pathLst>
            </a:custGeom>
            <a:solidFill>
              <a:srgbClr val="FB802C"/>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0" name="Freeform 8">
              <a:extLst>
                <a:ext uri="{FF2B5EF4-FFF2-40B4-BE49-F238E27FC236}">
                  <a16:creationId xmlns:a16="http://schemas.microsoft.com/office/drawing/2014/main" id="{5E7BE6CB-A82C-4004-8DB4-00F2EAEDE63D}"/>
                </a:ext>
              </a:extLst>
            </p:cNvPr>
            <p:cNvSpPr/>
            <p:nvPr/>
          </p:nvSpPr>
          <p:spPr>
            <a:xfrm>
              <a:off x="2052450" y="5251938"/>
              <a:ext cx="9270980" cy="1606062"/>
            </a:xfrm>
            <a:custGeom>
              <a:avLst/>
              <a:gdLst>
                <a:gd name="connsiteX0" fmla="*/ 0 w 9270980"/>
                <a:gd name="connsiteY0" fmla="*/ 0 h 1606062"/>
                <a:gd name="connsiteX1" fmla="*/ 5869840 w 9270980"/>
                <a:gd name="connsiteY1" fmla="*/ 0 h 1606062"/>
                <a:gd name="connsiteX2" fmla="*/ 9270980 w 9270980"/>
                <a:gd name="connsiteY2" fmla="*/ 1606062 h 1606062"/>
                <a:gd name="connsiteX3" fmla="*/ 3077822 w 9270980"/>
                <a:gd name="connsiteY3" fmla="*/ 1606062 h 1606062"/>
                <a:gd name="connsiteX4" fmla="*/ 0 w 9270980"/>
                <a:gd name="connsiteY4" fmla="*/ 0 h 160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0980" h="1606062">
                  <a:moveTo>
                    <a:pt x="0" y="0"/>
                  </a:moveTo>
                  <a:lnTo>
                    <a:pt x="5869840" y="0"/>
                  </a:lnTo>
                  <a:lnTo>
                    <a:pt x="9270980" y="1606062"/>
                  </a:lnTo>
                  <a:lnTo>
                    <a:pt x="3077822" y="1606062"/>
                  </a:lnTo>
                  <a:lnTo>
                    <a:pt x="0" y="0"/>
                  </a:lnTo>
                  <a:close/>
                </a:path>
              </a:pathLst>
            </a:custGeom>
            <a:solidFill>
              <a:srgbClr val="303270"/>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1" name="Freeform 9">
              <a:extLst>
                <a:ext uri="{FF2B5EF4-FFF2-40B4-BE49-F238E27FC236}">
                  <a16:creationId xmlns:a16="http://schemas.microsoft.com/office/drawing/2014/main" id="{C96B2CB0-141E-4ABD-9842-4048EAB6BB4E}"/>
                </a:ext>
              </a:extLst>
            </p:cNvPr>
            <p:cNvSpPr/>
            <p:nvPr/>
          </p:nvSpPr>
          <p:spPr>
            <a:xfrm>
              <a:off x="7922290" y="5251938"/>
              <a:ext cx="4269711" cy="1606062"/>
            </a:xfrm>
            <a:custGeom>
              <a:avLst/>
              <a:gdLst>
                <a:gd name="connsiteX0" fmla="*/ 0 w 4269711"/>
                <a:gd name="connsiteY0" fmla="*/ 0 h 1606062"/>
                <a:gd name="connsiteX1" fmla="*/ 1901720 w 4269711"/>
                <a:gd name="connsiteY1" fmla="*/ 0 h 1606062"/>
                <a:gd name="connsiteX2" fmla="*/ 4269711 w 4269711"/>
                <a:gd name="connsiteY2" fmla="*/ 0 h 1606062"/>
                <a:gd name="connsiteX3" fmla="*/ 4269711 w 4269711"/>
                <a:gd name="connsiteY3" fmla="*/ 1606062 h 1606062"/>
                <a:gd name="connsiteX4" fmla="*/ 3505781 w 4269711"/>
                <a:gd name="connsiteY4" fmla="*/ 1606062 h 1606062"/>
                <a:gd name="connsiteX5" fmla="*/ 3401140 w 426971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711" h="1606062">
                  <a:moveTo>
                    <a:pt x="0" y="0"/>
                  </a:moveTo>
                  <a:lnTo>
                    <a:pt x="1901720" y="0"/>
                  </a:lnTo>
                  <a:lnTo>
                    <a:pt x="4269711" y="0"/>
                  </a:lnTo>
                  <a:lnTo>
                    <a:pt x="4269711" y="1606062"/>
                  </a:lnTo>
                  <a:lnTo>
                    <a:pt x="3505781" y="1606062"/>
                  </a:lnTo>
                  <a:lnTo>
                    <a:pt x="3401140" y="1606062"/>
                  </a:lnTo>
                  <a:close/>
                </a:path>
              </a:pathLst>
            </a:custGeom>
            <a:solidFill>
              <a:srgbClr val="10B1ED"/>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3" name="Isosceles Triangle 92">
              <a:extLst>
                <a:ext uri="{FF2B5EF4-FFF2-40B4-BE49-F238E27FC236}">
                  <a16:creationId xmlns:a16="http://schemas.microsoft.com/office/drawing/2014/main" id="{FB0584F2-306F-49A1-985E-A8230518D20F}"/>
                </a:ext>
              </a:extLst>
            </p:cNvPr>
            <p:cNvSpPr/>
            <p:nvPr/>
          </p:nvSpPr>
          <p:spPr>
            <a:xfrm>
              <a:off x="9788769" y="6142892"/>
              <a:ext cx="1582616" cy="715108"/>
            </a:xfrm>
            <a:prstGeom prst="triangle">
              <a:avLst>
                <a:gd name="adj" fmla="val 0"/>
              </a:avLst>
            </a:prstGeom>
            <a:solidFill>
              <a:srgbClr val="B5BA3F"/>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94" name="Picture 93">
            <a:extLst>
              <a:ext uri="{FF2B5EF4-FFF2-40B4-BE49-F238E27FC236}">
                <a16:creationId xmlns:a16="http://schemas.microsoft.com/office/drawing/2014/main" id="{B4022494-4CF1-4B5D-B9B2-9D410783E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886" y="5719473"/>
            <a:ext cx="2669062" cy="1126639"/>
          </a:xfrm>
          <a:prstGeom prst="rect">
            <a:avLst/>
          </a:prstGeom>
        </p:spPr>
      </p:pic>
      <p:pic>
        <p:nvPicPr>
          <p:cNvPr id="12" name="Picture 11">
            <a:extLst>
              <a:ext uri="{FF2B5EF4-FFF2-40B4-BE49-F238E27FC236}">
                <a16:creationId xmlns:a16="http://schemas.microsoft.com/office/drawing/2014/main" id="{82D36397-D66F-327B-3CAB-21F3F2A79B73}"/>
              </a:ext>
            </a:extLst>
          </p:cNvPr>
          <p:cNvPicPr>
            <a:picLocks noChangeAspect="1"/>
          </p:cNvPicPr>
          <p:nvPr/>
        </p:nvPicPr>
        <p:blipFill rotWithShape="1">
          <a:blip r:embed="rId3">
            <a:extLst>
              <a:ext uri="{28A0092B-C50C-407E-A947-70E740481C1C}">
                <a14:useLocalDpi xmlns:a14="http://schemas.microsoft.com/office/drawing/2010/main" val="0"/>
              </a:ext>
            </a:extLst>
          </a:blip>
          <a:srcRect l="62402"/>
          <a:stretch/>
        </p:blipFill>
        <p:spPr>
          <a:xfrm>
            <a:off x="8785350" y="748494"/>
            <a:ext cx="3284730" cy="489470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12B0CB-E107-4AED-9C81-DD7FD58C21BD}"/>
              </a:ext>
            </a:extLst>
          </p:cNvPr>
          <p:cNvSpPr/>
          <p:nvPr/>
        </p:nvSpPr>
        <p:spPr>
          <a:xfrm>
            <a:off x="4287520" y="782320"/>
            <a:ext cx="717215" cy="527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35D63FF-8DBC-4BC5-B2E1-F1B40DEAF31C}"/>
              </a:ext>
            </a:extLst>
          </p:cNvPr>
          <p:cNvSpPr txBox="1"/>
          <p:nvPr/>
        </p:nvSpPr>
        <p:spPr>
          <a:xfrm>
            <a:off x="165369" y="1388379"/>
            <a:ext cx="9891776" cy="4222925"/>
          </a:xfrm>
          <a:prstGeom prst="rect">
            <a:avLst/>
          </a:prstGeom>
        </p:spPr>
        <p:txBody>
          <a:bodyPr vert="horz" lIns="91440" tIns="45720" rIns="91440" bIns="45720" rtlCol="0" anchor="ctr">
            <a:noAutofit/>
          </a:bodyPr>
          <a:lstStyle/>
          <a:p>
            <a:pPr algn="just">
              <a:lnSpc>
                <a:spcPct val="115000"/>
              </a:lnSpc>
            </a:pPr>
            <a:endParaRPr lang="en-GB" sz="2000" dirty="0">
              <a:effectLst/>
              <a:latin typeface="Gill Sans MT" panose="020B0502020104020203" pitchFamily="34" charset="0"/>
              <a:ea typeface="Calibri" panose="020F0502020204030204" pitchFamily="34" charset="0"/>
              <a:cs typeface="Times New Roman" panose="02020603050405020304" pitchFamily="18" charset="0"/>
            </a:endParaRPr>
          </a:p>
          <a:p>
            <a:pPr lvl="0">
              <a:lnSpc>
                <a:spcPct val="107000"/>
              </a:lnSpc>
            </a:pPr>
            <a:endParaRPr lang="en-GB" sz="1800" dirty="0">
              <a:effectLst/>
              <a:latin typeface="Segoe UI" panose="020B0502040204020203" pitchFamily="34" charset="0"/>
              <a:ea typeface="Calibri" panose="020F0502020204030204" pitchFamily="34" charset="0"/>
              <a:cs typeface="Segoe UI" panose="020B0502040204020203" pitchFamily="34" charset="0"/>
            </a:endParaRPr>
          </a:p>
          <a:p>
            <a:pPr marL="285750" lvl="0" indent="-285750">
              <a:lnSpc>
                <a:spcPct val="107000"/>
              </a:lnSpc>
              <a:buFont typeface="Wingdings" panose="05000000000000000000" pitchFamily="2" charset="2"/>
              <a:buChar char="ü"/>
            </a:pPr>
            <a:endParaRPr lang="en-US" sz="1800" dirty="0">
              <a:effectLst/>
              <a:latin typeface="Segoe UI" panose="020B0502040204020203" pitchFamily="34" charset="0"/>
              <a:ea typeface="Calibri" panose="020F0502020204030204" pitchFamily="34" charset="0"/>
              <a:cs typeface="Segoe UI" panose="020B0502040204020203" pitchFamily="34" charset="0"/>
            </a:endParaRPr>
          </a:p>
          <a:p>
            <a:pPr marL="285750" lvl="0" indent="-285750">
              <a:lnSpc>
                <a:spcPct val="107000"/>
              </a:lnSpc>
              <a:buFont typeface="Wingdings" panose="05000000000000000000" pitchFamily="2" charset="2"/>
              <a:buChar char="ü"/>
            </a:pPr>
            <a:endParaRPr lang="en-US" dirty="0">
              <a:latin typeface="Segoe UI" panose="020B0502040204020203" pitchFamily="34" charset="0"/>
              <a:cs typeface="Segoe UI" panose="020B0502040204020203" pitchFamily="34" charset="0"/>
            </a:endParaRPr>
          </a:p>
        </p:txBody>
      </p:sp>
      <p:grpSp>
        <p:nvGrpSpPr>
          <p:cNvPr id="15" name="Group 14">
            <a:extLst>
              <a:ext uri="{FF2B5EF4-FFF2-40B4-BE49-F238E27FC236}">
                <a16:creationId xmlns:a16="http://schemas.microsoft.com/office/drawing/2014/main" id="{6020407E-3452-44B4-B77A-437A01768DCA}"/>
              </a:ext>
            </a:extLst>
          </p:cNvPr>
          <p:cNvGrpSpPr/>
          <p:nvPr/>
        </p:nvGrpSpPr>
        <p:grpSpPr>
          <a:xfrm>
            <a:off x="1" y="5724476"/>
            <a:ext cx="12192000" cy="1214804"/>
            <a:chOff x="1" y="5251938"/>
            <a:chExt cx="12192000" cy="1606062"/>
          </a:xfrm>
        </p:grpSpPr>
        <p:sp>
          <p:nvSpPr>
            <p:cNvPr id="17" name="Freeform 7">
              <a:extLst>
                <a:ext uri="{FF2B5EF4-FFF2-40B4-BE49-F238E27FC236}">
                  <a16:creationId xmlns:a16="http://schemas.microsoft.com/office/drawing/2014/main" id="{6401BF14-8559-41B8-9369-A7F790F56A62}"/>
                </a:ext>
              </a:extLst>
            </p:cNvPr>
            <p:cNvSpPr/>
            <p:nvPr/>
          </p:nvSpPr>
          <p:spPr>
            <a:xfrm>
              <a:off x="1" y="5251938"/>
              <a:ext cx="5130271" cy="1606062"/>
            </a:xfrm>
            <a:custGeom>
              <a:avLst/>
              <a:gdLst>
                <a:gd name="connsiteX0" fmla="*/ 0 w 5130271"/>
                <a:gd name="connsiteY0" fmla="*/ 0 h 1606062"/>
                <a:gd name="connsiteX1" fmla="*/ 1742116 w 5130271"/>
                <a:gd name="connsiteY1" fmla="*/ 0 h 1606062"/>
                <a:gd name="connsiteX2" fmla="*/ 2052449 w 5130271"/>
                <a:gd name="connsiteY2" fmla="*/ 0 h 1606062"/>
                <a:gd name="connsiteX3" fmla="*/ 5130271 w 5130271"/>
                <a:gd name="connsiteY3" fmla="*/ 1606062 h 1606062"/>
                <a:gd name="connsiteX4" fmla="*/ 95947 w 5130271"/>
                <a:gd name="connsiteY4" fmla="*/ 1606062 h 1606062"/>
                <a:gd name="connsiteX5" fmla="*/ 0 w 513027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0271" h="1606062">
                  <a:moveTo>
                    <a:pt x="0" y="0"/>
                  </a:moveTo>
                  <a:lnTo>
                    <a:pt x="1742116" y="0"/>
                  </a:lnTo>
                  <a:lnTo>
                    <a:pt x="2052449" y="0"/>
                  </a:lnTo>
                  <a:lnTo>
                    <a:pt x="5130271" y="1606062"/>
                  </a:lnTo>
                  <a:lnTo>
                    <a:pt x="95947" y="1606062"/>
                  </a:lnTo>
                  <a:lnTo>
                    <a:pt x="0" y="1606062"/>
                  </a:lnTo>
                  <a:close/>
                </a:path>
              </a:pathLst>
            </a:custGeom>
            <a:solidFill>
              <a:srgbClr val="FB802C"/>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Freeform 8">
              <a:extLst>
                <a:ext uri="{FF2B5EF4-FFF2-40B4-BE49-F238E27FC236}">
                  <a16:creationId xmlns:a16="http://schemas.microsoft.com/office/drawing/2014/main" id="{BB425F63-B839-458C-A568-6A44D62EA3F2}"/>
                </a:ext>
              </a:extLst>
            </p:cNvPr>
            <p:cNvSpPr/>
            <p:nvPr/>
          </p:nvSpPr>
          <p:spPr>
            <a:xfrm>
              <a:off x="2052450" y="5251938"/>
              <a:ext cx="9270980" cy="1606062"/>
            </a:xfrm>
            <a:custGeom>
              <a:avLst/>
              <a:gdLst>
                <a:gd name="connsiteX0" fmla="*/ 0 w 9270980"/>
                <a:gd name="connsiteY0" fmla="*/ 0 h 1606062"/>
                <a:gd name="connsiteX1" fmla="*/ 5869840 w 9270980"/>
                <a:gd name="connsiteY1" fmla="*/ 0 h 1606062"/>
                <a:gd name="connsiteX2" fmla="*/ 9270980 w 9270980"/>
                <a:gd name="connsiteY2" fmla="*/ 1606062 h 1606062"/>
                <a:gd name="connsiteX3" fmla="*/ 3077822 w 9270980"/>
                <a:gd name="connsiteY3" fmla="*/ 1606062 h 1606062"/>
                <a:gd name="connsiteX4" fmla="*/ 0 w 9270980"/>
                <a:gd name="connsiteY4" fmla="*/ 0 h 160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0980" h="1606062">
                  <a:moveTo>
                    <a:pt x="0" y="0"/>
                  </a:moveTo>
                  <a:lnTo>
                    <a:pt x="5869840" y="0"/>
                  </a:lnTo>
                  <a:lnTo>
                    <a:pt x="9270980" y="1606062"/>
                  </a:lnTo>
                  <a:lnTo>
                    <a:pt x="3077822" y="1606062"/>
                  </a:lnTo>
                  <a:lnTo>
                    <a:pt x="0" y="0"/>
                  </a:lnTo>
                  <a:close/>
                </a:path>
              </a:pathLst>
            </a:custGeom>
            <a:solidFill>
              <a:srgbClr val="303270"/>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Freeform 9">
              <a:extLst>
                <a:ext uri="{FF2B5EF4-FFF2-40B4-BE49-F238E27FC236}">
                  <a16:creationId xmlns:a16="http://schemas.microsoft.com/office/drawing/2014/main" id="{8AE8D62A-BA3D-425E-B048-17D369233DAB}"/>
                </a:ext>
              </a:extLst>
            </p:cNvPr>
            <p:cNvSpPr/>
            <p:nvPr/>
          </p:nvSpPr>
          <p:spPr>
            <a:xfrm>
              <a:off x="7922290" y="5251938"/>
              <a:ext cx="4269711" cy="1606062"/>
            </a:xfrm>
            <a:custGeom>
              <a:avLst/>
              <a:gdLst>
                <a:gd name="connsiteX0" fmla="*/ 0 w 4269711"/>
                <a:gd name="connsiteY0" fmla="*/ 0 h 1606062"/>
                <a:gd name="connsiteX1" fmla="*/ 1901720 w 4269711"/>
                <a:gd name="connsiteY1" fmla="*/ 0 h 1606062"/>
                <a:gd name="connsiteX2" fmla="*/ 4269711 w 4269711"/>
                <a:gd name="connsiteY2" fmla="*/ 0 h 1606062"/>
                <a:gd name="connsiteX3" fmla="*/ 4269711 w 4269711"/>
                <a:gd name="connsiteY3" fmla="*/ 1606062 h 1606062"/>
                <a:gd name="connsiteX4" fmla="*/ 3505781 w 4269711"/>
                <a:gd name="connsiteY4" fmla="*/ 1606062 h 1606062"/>
                <a:gd name="connsiteX5" fmla="*/ 3401140 w 426971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711" h="1606062">
                  <a:moveTo>
                    <a:pt x="0" y="0"/>
                  </a:moveTo>
                  <a:lnTo>
                    <a:pt x="1901720" y="0"/>
                  </a:lnTo>
                  <a:lnTo>
                    <a:pt x="4269711" y="0"/>
                  </a:lnTo>
                  <a:lnTo>
                    <a:pt x="4269711" y="1606062"/>
                  </a:lnTo>
                  <a:lnTo>
                    <a:pt x="3505781" y="1606062"/>
                  </a:lnTo>
                  <a:lnTo>
                    <a:pt x="3401140" y="1606062"/>
                  </a:lnTo>
                  <a:close/>
                </a:path>
              </a:pathLst>
            </a:custGeom>
            <a:solidFill>
              <a:srgbClr val="10B1ED"/>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B9996F7E-74E8-4A98-9F87-A412A099983E}"/>
                </a:ext>
              </a:extLst>
            </p:cNvPr>
            <p:cNvSpPr/>
            <p:nvPr/>
          </p:nvSpPr>
          <p:spPr>
            <a:xfrm>
              <a:off x="9788769" y="6142892"/>
              <a:ext cx="1582616" cy="715108"/>
            </a:xfrm>
            <a:prstGeom prst="triangle">
              <a:avLst>
                <a:gd name="adj" fmla="val 0"/>
              </a:avLst>
            </a:prstGeom>
            <a:solidFill>
              <a:srgbClr val="B5BA3F"/>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21" name="Picture 20">
            <a:extLst>
              <a:ext uri="{FF2B5EF4-FFF2-40B4-BE49-F238E27FC236}">
                <a16:creationId xmlns:a16="http://schemas.microsoft.com/office/drawing/2014/main" id="{0B602F19-4681-4555-A426-3FCF3AB0A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886" y="5719473"/>
            <a:ext cx="2669062" cy="1126639"/>
          </a:xfrm>
          <a:prstGeom prst="rect">
            <a:avLst/>
          </a:prstGeom>
        </p:spPr>
      </p:pic>
      <p:sp>
        <p:nvSpPr>
          <p:cNvPr id="22" name="TextBox 21">
            <a:extLst>
              <a:ext uri="{FF2B5EF4-FFF2-40B4-BE49-F238E27FC236}">
                <a16:creationId xmlns:a16="http://schemas.microsoft.com/office/drawing/2014/main" id="{4218E432-CD26-0B02-AEFA-0B4934D4B0FD}"/>
              </a:ext>
            </a:extLst>
          </p:cNvPr>
          <p:cNvSpPr txBox="1"/>
          <p:nvPr/>
        </p:nvSpPr>
        <p:spPr>
          <a:xfrm>
            <a:off x="35560" y="-93157"/>
            <a:ext cx="11193717" cy="640004"/>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2400" b="1" dirty="0">
                <a:latin typeface="Segoe UI Black" panose="020B0A02040204020203" pitchFamily="34" charset="0"/>
                <a:ea typeface="Segoe UI Black" panose="020B0A02040204020203" pitchFamily="34" charset="0"/>
                <a:cs typeface="+mj-cs"/>
              </a:rPr>
              <a:t>Challenges in investigation &amp; prosecution of cyber crimes </a:t>
            </a:r>
            <a:endParaRPr lang="en-US" sz="2400" dirty="0">
              <a:solidFill>
                <a:srgbClr val="00B0F0"/>
              </a:solidFill>
              <a:latin typeface="Segoe UI Black" panose="020B0A02040204020203" pitchFamily="34" charset="0"/>
              <a:ea typeface="Segoe UI Black" panose="020B0A02040204020203" pitchFamily="34" charset="0"/>
              <a:cs typeface="+mj-cs"/>
            </a:endParaRPr>
          </a:p>
        </p:txBody>
      </p:sp>
      <p:pic>
        <p:nvPicPr>
          <p:cNvPr id="2" name="Picture 1" descr="A picture containing microscope&#10;&#10;Description automatically generated">
            <a:extLst>
              <a:ext uri="{FF2B5EF4-FFF2-40B4-BE49-F238E27FC236}">
                <a16:creationId xmlns:a16="http://schemas.microsoft.com/office/drawing/2014/main" id="{80DF59EC-2F25-16E2-9E7A-51982E8DDDEA}"/>
              </a:ext>
            </a:extLst>
          </p:cNvPr>
          <p:cNvPicPr>
            <a:picLocks noChangeAspect="1"/>
          </p:cNvPicPr>
          <p:nvPr/>
        </p:nvPicPr>
        <p:blipFill rotWithShape="1">
          <a:blip r:embed="rId3">
            <a:extLst>
              <a:ext uri="{28A0092B-C50C-407E-A947-70E740481C1C}">
                <a14:useLocalDpi xmlns:a14="http://schemas.microsoft.com/office/drawing/2010/main" val="0"/>
              </a:ext>
            </a:extLst>
          </a:blip>
          <a:srcRect l="26486" r="15476" b="-1"/>
          <a:stretch/>
        </p:blipFill>
        <p:spPr>
          <a:xfrm>
            <a:off x="10530049" y="-37298"/>
            <a:ext cx="16263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xtBox 3">
            <a:extLst>
              <a:ext uri="{FF2B5EF4-FFF2-40B4-BE49-F238E27FC236}">
                <a16:creationId xmlns:a16="http://schemas.microsoft.com/office/drawing/2014/main" id="{50C3399D-CD8B-3CF8-EF7C-2AEB2B2E1415}"/>
              </a:ext>
            </a:extLst>
          </p:cNvPr>
          <p:cNvSpPr txBox="1"/>
          <p:nvPr/>
        </p:nvSpPr>
        <p:spPr>
          <a:xfrm>
            <a:off x="96562" y="300458"/>
            <a:ext cx="10885490" cy="5970865"/>
          </a:xfrm>
          <a:prstGeom prst="rect">
            <a:avLst/>
          </a:prstGeom>
          <a:noFill/>
        </p:spPr>
        <p:txBody>
          <a:bodyPr wrap="square">
            <a:spAutoFit/>
          </a:bodyPr>
          <a:lstStyle/>
          <a:p>
            <a:pPr marL="457200" indent="-457200">
              <a:buFont typeface="Wingdings" panose="05000000000000000000" pitchFamily="2" charset="2"/>
              <a:buChar char="ü"/>
            </a:pPr>
            <a:r>
              <a:rPr lang="en-US" sz="2400" dirty="0">
                <a:latin typeface="Gill Sans MT" panose="020B0502020104020203" pitchFamily="34" charset="0"/>
              </a:rPr>
              <a:t>Complexity of cross border investigations</a:t>
            </a:r>
          </a:p>
          <a:p>
            <a:pPr marL="457200" indent="-457200">
              <a:buFont typeface="Wingdings" panose="05000000000000000000" pitchFamily="2" charset="2"/>
              <a:buChar char="ü"/>
            </a:pPr>
            <a:r>
              <a:rPr lang="en-US" sz="2400" dirty="0">
                <a:latin typeface="Gill Sans MT" panose="020B0502020104020203" pitchFamily="34" charset="0"/>
              </a:rPr>
              <a:t>Border lessness of cyber crime</a:t>
            </a:r>
          </a:p>
          <a:p>
            <a:pPr marL="457200" indent="-457200">
              <a:buFont typeface="Wingdings" panose="05000000000000000000" pitchFamily="2" charset="2"/>
              <a:buChar char="ü"/>
            </a:pPr>
            <a:r>
              <a:rPr lang="en-GB" sz="2200" dirty="0">
                <a:effectLst/>
                <a:latin typeface="Gill Sans MT" panose="020B0502020104020203" pitchFamily="34" charset="0"/>
                <a:ea typeface="Calibri" panose="020F0502020204030204" pitchFamily="34" charset="0"/>
                <a:cs typeface="Times New Roman" panose="02020603050405020304" pitchFamily="18" charset="0"/>
              </a:rPr>
              <a:t>Dynamism in the ICT sector,  resulting into many innovations, which present unique regulatory challenges: </a:t>
            </a:r>
            <a:r>
              <a:rPr lang="en-GB" sz="2200" b="1" dirty="0">
                <a:effectLst/>
                <a:latin typeface="Gill Sans MT" panose="020B0502020104020203" pitchFamily="34" charset="0"/>
                <a:ea typeface="Calibri" panose="020F0502020204030204" pitchFamily="34" charset="0"/>
                <a:cs typeface="Times New Roman" panose="02020603050405020304" pitchFamily="18" charset="0"/>
              </a:rPr>
              <a:t>Facebook Live, YouTube verses traditional broadcasting, &amp; other live streams on social media.</a:t>
            </a:r>
            <a:endParaRPr lang="en-US" sz="2200" dirty="0">
              <a:latin typeface="Gill Sans MT" panose="020B0502020104020203" pitchFamily="34" charset="0"/>
            </a:endParaRPr>
          </a:p>
          <a:p>
            <a:pPr marL="457200" indent="-457200">
              <a:buFont typeface="Wingdings" panose="05000000000000000000" pitchFamily="2" charset="2"/>
              <a:buChar char="ü"/>
            </a:pPr>
            <a:r>
              <a:rPr lang="en-US" sz="2400" dirty="0">
                <a:latin typeface="Gill Sans MT" panose="020B0502020104020203" pitchFamily="34" charset="0"/>
              </a:rPr>
              <a:t>Lack of sufficient human and technical capacity to investigate cyber crimes</a:t>
            </a:r>
          </a:p>
          <a:p>
            <a:pPr marL="457200" indent="-457200">
              <a:buFont typeface="Wingdings" panose="05000000000000000000" pitchFamily="2" charset="2"/>
              <a:buChar char="ü"/>
            </a:pPr>
            <a:r>
              <a:rPr lang="en-US" sz="2400" dirty="0">
                <a:latin typeface="Gill Sans MT" panose="020B0502020104020203" pitchFamily="34" charset="0"/>
              </a:rPr>
              <a:t>Absence of Mutual Legal assistance  law</a:t>
            </a:r>
          </a:p>
          <a:p>
            <a:pPr marL="457200" indent="-457200">
              <a:buFont typeface="Wingdings" panose="05000000000000000000" pitchFamily="2" charset="2"/>
              <a:buChar char="ü"/>
            </a:pPr>
            <a:r>
              <a:rPr lang="en-US" sz="2400" dirty="0">
                <a:latin typeface="Gill Sans MT" panose="020B0502020104020203" pitchFamily="34" charset="0"/>
              </a:rPr>
              <a:t>Poor Coordination between cyber stakeholders, police telecom Companies, banks, FIA and forensic among others.</a:t>
            </a:r>
          </a:p>
          <a:p>
            <a:pPr marL="457200" indent="-457200">
              <a:buFont typeface="Wingdings" panose="05000000000000000000" pitchFamily="2" charset="2"/>
              <a:buChar char="ü"/>
            </a:pPr>
            <a:r>
              <a:rPr lang="en-US" sz="2400" dirty="0">
                <a:latin typeface="Gill Sans MT" panose="020B0502020104020203" pitchFamily="34" charset="0"/>
              </a:rPr>
              <a:t>Shame and embarrassment which is often associated with being a victim of cyber crime</a:t>
            </a:r>
          </a:p>
          <a:p>
            <a:pPr marL="457200" indent="-457200">
              <a:buFont typeface="Wingdings" panose="05000000000000000000" pitchFamily="2" charset="2"/>
              <a:buChar char="ü"/>
            </a:pPr>
            <a:r>
              <a:rPr lang="en-US" sz="2400" dirty="0">
                <a:latin typeface="Gill Sans MT" panose="020B0502020104020203" pitchFamily="34" charset="0"/>
              </a:rPr>
              <a:t>Low confidence in cyber investigations institutions</a:t>
            </a:r>
          </a:p>
          <a:p>
            <a:pPr marL="457200" indent="-457200">
              <a:buFont typeface="Wingdings" panose="05000000000000000000" pitchFamily="2" charset="2"/>
              <a:buChar char="ü"/>
            </a:pPr>
            <a:r>
              <a:rPr lang="en-US" sz="2400" dirty="0">
                <a:latin typeface="Gill Sans MT" panose="020B0502020104020203" pitchFamily="34" charset="0"/>
              </a:rPr>
              <a:t>Anonymity and identity of cyber criminals who hide/mask their identities.</a:t>
            </a:r>
          </a:p>
          <a:p>
            <a:pPr marL="457200" indent="-457200">
              <a:buFont typeface="Wingdings" panose="05000000000000000000" pitchFamily="2" charset="2"/>
              <a:buChar char="ü"/>
            </a:pPr>
            <a:r>
              <a:rPr lang="en-US" sz="2400" dirty="0">
                <a:latin typeface="Gill Sans MT" panose="020B0502020104020203" pitchFamily="34" charset="0"/>
              </a:rPr>
              <a:t>Cost implications associated with cyber crime investigations</a:t>
            </a:r>
          </a:p>
          <a:p>
            <a:pPr marL="457200" indent="-457200">
              <a:buFont typeface="Wingdings" panose="05000000000000000000" pitchFamily="2" charset="2"/>
              <a:buChar char="ü"/>
            </a:pPr>
            <a:r>
              <a:rPr lang="en-US" sz="2400" dirty="0">
                <a:latin typeface="Gill Sans MT" panose="020B0502020104020203" pitchFamily="34" charset="0"/>
              </a:rPr>
              <a:t>Lack of public awareness of what constitutes cyber and where to report.</a:t>
            </a:r>
          </a:p>
          <a:p>
            <a:pPr marL="457200" indent="-457200">
              <a:buFont typeface="Wingdings" panose="05000000000000000000" pitchFamily="2" charset="2"/>
              <a:buChar char="ü"/>
            </a:pPr>
            <a:endParaRPr lang="en-US" sz="2800" dirty="0">
              <a:latin typeface="Gill Sans MT" panose="020B0502020104020203" pitchFamily="34" charset="0"/>
            </a:endParaRPr>
          </a:p>
        </p:txBody>
      </p:sp>
    </p:spTree>
    <p:extLst>
      <p:ext uri="{BB962C8B-B14F-4D97-AF65-F5344CB8AC3E}">
        <p14:creationId xmlns:p14="http://schemas.microsoft.com/office/powerpoint/2010/main" val="3216155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12B0CB-E107-4AED-9C81-DD7FD58C21BD}"/>
              </a:ext>
            </a:extLst>
          </p:cNvPr>
          <p:cNvSpPr/>
          <p:nvPr/>
        </p:nvSpPr>
        <p:spPr>
          <a:xfrm>
            <a:off x="4287520" y="782320"/>
            <a:ext cx="717215" cy="5273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35D63FF-8DBC-4BC5-B2E1-F1B40DEAF31C}"/>
              </a:ext>
            </a:extLst>
          </p:cNvPr>
          <p:cNvSpPr txBox="1"/>
          <p:nvPr/>
        </p:nvSpPr>
        <p:spPr>
          <a:xfrm>
            <a:off x="165369" y="1388379"/>
            <a:ext cx="9891776" cy="4222925"/>
          </a:xfrm>
          <a:prstGeom prst="rect">
            <a:avLst/>
          </a:prstGeom>
        </p:spPr>
        <p:txBody>
          <a:bodyPr vert="horz" lIns="91440" tIns="45720" rIns="91440" bIns="45720" rtlCol="0" anchor="ctr">
            <a:noAutofit/>
          </a:bodyPr>
          <a:lstStyle/>
          <a:p>
            <a:pPr algn="just">
              <a:lnSpc>
                <a:spcPct val="115000"/>
              </a:lnSpc>
            </a:pPr>
            <a:endParaRPr lang="en-GB" sz="2000" dirty="0">
              <a:effectLst/>
              <a:latin typeface="Gill Sans MT" panose="020B0502020104020203" pitchFamily="34" charset="0"/>
              <a:ea typeface="Calibri" panose="020F0502020204030204" pitchFamily="34" charset="0"/>
              <a:cs typeface="Times New Roman" panose="02020603050405020304" pitchFamily="18" charset="0"/>
            </a:endParaRPr>
          </a:p>
          <a:p>
            <a:pPr lvl="0">
              <a:lnSpc>
                <a:spcPct val="107000"/>
              </a:lnSpc>
            </a:pPr>
            <a:endParaRPr lang="en-GB" sz="1800" dirty="0">
              <a:effectLst/>
              <a:latin typeface="Segoe UI" panose="020B0502040204020203" pitchFamily="34" charset="0"/>
              <a:ea typeface="Calibri" panose="020F0502020204030204" pitchFamily="34" charset="0"/>
              <a:cs typeface="Segoe UI" panose="020B0502040204020203" pitchFamily="34" charset="0"/>
            </a:endParaRPr>
          </a:p>
          <a:p>
            <a:pPr marL="285750" lvl="0" indent="-285750">
              <a:lnSpc>
                <a:spcPct val="107000"/>
              </a:lnSpc>
              <a:buFont typeface="Wingdings" panose="05000000000000000000" pitchFamily="2" charset="2"/>
              <a:buChar char="ü"/>
            </a:pPr>
            <a:endParaRPr lang="en-US" sz="1800" dirty="0">
              <a:effectLst/>
              <a:latin typeface="Segoe UI" panose="020B0502040204020203" pitchFamily="34" charset="0"/>
              <a:ea typeface="Calibri" panose="020F0502020204030204" pitchFamily="34" charset="0"/>
              <a:cs typeface="Segoe UI" panose="020B0502040204020203" pitchFamily="34" charset="0"/>
            </a:endParaRPr>
          </a:p>
          <a:p>
            <a:pPr marL="285750" lvl="0" indent="-285750">
              <a:lnSpc>
                <a:spcPct val="107000"/>
              </a:lnSpc>
              <a:buFont typeface="Wingdings" panose="05000000000000000000" pitchFamily="2" charset="2"/>
              <a:buChar char="ü"/>
            </a:pPr>
            <a:endParaRPr lang="en-US" dirty="0">
              <a:latin typeface="Segoe UI" panose="020B0502040204020203" pitchFamily="34" charset="0"/>
              <a:cs typeface="Segoe UI" panose="020B0502040204020203" pitchFamily="34" charset="0"/>
            </a:endParaRPr>
          </a:p>
        </p:txBody>
      </p:sp>
      <p:grpSp>
        <p:nvGrpSpPr>
          <p:cNvPr id="15" name="Group 14">
            <a:extLst>
              <a:ext uri="{FF2B5EF4-FFF2-40B4-BE49-F238E27FC236}">
                <a16:creationId xmlns:a16="http://schemas.microsoft.com/office/drawing/2014/main" id="{6020407E-3452-44B4-B77A-437A01768DCA}"/>
              </a:ext>
            </a:extLst>
          </p:cNvPr>
          <p:cNvGrpSpPr/>
          <p:nvPr/>
        </p:nvGrpSpPr>
        <p:grpSpPr>
          <a:xfrm>
            <a:off x="1" y="5724476"/>
            <a:ext cx="12192000" cy="1214804"/>
            <a:chOff x="1" y="5251938"/>
            <a:chExt cx="12192000" cy="1606062"/>
          </a:xfrm>
        </p:grpSpPr>
        <p:sp>
          <p:nvSpPr>
            <p:cNvPr id="17" name="Freeform 7">
              <a:extLst>
                <a:ext uri="{FF2B5EF4-FFF2-40B4-BE49-F238E27FC236}">
                  <a16:creationId xmlns:a16="http://schemas.microsoft.com/office/drawing/2014/main" id="{6401BF14-8559-41B8-9369-A7F790F56A62}"/>
                </a:ext>
              </a:extLst>
            </p:cNvPr>
            <p:cNvSpPr/>
            <p:nvPr/>
          </p:nvSpPr>
          <p:spPr>
            <a:xfrm>
              <a:off x="1" y="5251938"/>
              <a:ext cx="5130271" cy="1606062"/>
            </a:xfrm>
            <a:custGeom>
              <a:avLst/>
              <a:gdLst>
                <a:gd name="connsiteX0" fmla="*/ 0 w 5130271"/>
                <a:gd name="connsiteY0" fmla="*/ 0 h 1606062"/>
                <a:gd name="connsiteX1" fmla="*/ 1742116 w 5130271"/>
                <a:gd name="connsiteY1" fmla="*/ 0 h 1606062"/>
                <a:gd name="connsiteX2" fmla="*/ 2052449 w 5130271"/>
                <a:gd name="connsiteY2" fmla="*/ 0 h 1606062"/>
                <a:gd name="connsiteX3" fmla="*/ 5130271 w 5130271"/>
                <a:gd name="connsiteY3" fmla="*/ 1606062 h 1606062"/>
                <a:gd name="connsiteX4" fmla="*/ 95947 w 5130271"/>
                <a:gd name="connsiteY4" fmla="*/ 1606062 h 1606062"/>
                <a:gd name="connsiteX5" fmla="*/ 0 w 513027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0271" h="1606062">
                  <a:moveTo>
                    <a:pt x="0" y="0"/>
                  </a:moveTo>
                  <a:lnTo>
                    <a:pt x="1742116" y="0"/>
                  </a:lnTo>
                  <a:lnTo>
                    <a:pt x="2052449" y="0"/>
                  </a:lnTo>
                  <a:lnTo>
                    <a:pt x="5130271" y="1606062"/>
                  </a:lnTo>
                  <a:lnTo>
                    <a:pt x="95947" y="1606062"/>
                  </a:lnTo>
                  <a:lnTo>
                    <a:pt x="0" y="1606062"/>
                  </a:lnTo>
                  <a:close/>
                </a:path>
              </a:pathLst>
            </a:custGeom>
            <a:solidFill>
              <a:srgbClr val="FB802C"/>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Freeform 8">
              <a:extLst>
                <a:ext uri="{FF2B5EF4-FFF2-40B4-BE49-F238E27FC236}">
                  <a16:creationId xmlns:a16="http://schemas.microsoft.com/office/drawing/2014/main" id="{BB425F63-B839-458C-A568-6A44D62EA3F2}"/>
                </a:ext>
              </a:extLst>
            </p:cNvPr>
            <p:cNvSpPr/>
            <p:nvPr/>
          </p:nvSpPr>
          <p:spPr>
            <a:xfrm>
              <a:off x="2052450" y="5251938"/>
              <a:ext cx="9270980" cy="1606062"/>
            </a:xfrm>
            <a:custGeom>
              <a:avLst/>
              <a:gdLst>
                <a:gd name="connsiteX0" fmla="*/ 0 w 9270980"/>
                <a:gd name="connsiteY0" fmla="*/ 0 h 1606062"/>
                <a:gd name="connsiteX1" fmla="*/ 5869840 w 9270980"/>
                <a:gd name="connsiteY1" fmla="*/ 0 h 1606062"/>
                <a:gd name="connsiteX2" fmla="*/ 9270980 w 9270980"/>
                <a:gd name="connsiteY2" fmla="*/ 1606062 h 1606062"/>
                <a:gd name="connsiteX3" fmla="*/ 3077822 w 9270980"/>
                <a:gd name="connsiteY3" fmla="*/ 1606062 h 1606062"/>
                <a:gd name="connsiteX4" fmla="*/ 0 w 9270980"/>
                <a:gd name="connsiteY4" fmla="*/ 0 h 160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0980" h="1606062">
                  <a:moveTo>
                    <a:pt x="0" y="0"/>
                  </a:moveTo>
                  <a:lnTo>
                    <a:pt x="5869840" y="0"/>
                  </a:lnTo>
                  <a:lnTo>
                    <a:pt x="9270980" y="1606062"/>
                  </a:lnTo>
                  <a:lnTo>
                    <a:pt x="3077822" y="1606062"/>
                  </a:lnTo>
                  <a:lnTo>
                    <a:pt x="0" y="0"/>
                  </a:lnTo>
                  <a:close/>
                </a:path>
              </a:pathLst>
            </a:custGeom>
            <a:solidFill>
              <a:srgbClr val="303270"/>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Freeform 9">
              <a:extLst>
                <a:ext uri="{FF2B5EF4-FFF2-40B4-BE49-F238E27FC236}">
                  <a16:creationId xmlns:a16="http://schemas.microsoft.com/office/drawing/2014/main" id="{8AE8D62A-BA3D-425E-B048-17D369233DAB}"/>
                </a:ext>
              </a:extLst>
            </p:cNvPr>
            <p:cNvSpPr/>
            <p:nvPr/>
          </p:nvSpPr>
          <p:spPr>
            <a:xfrm>
              <a:off x="7922290" y="5251938"/>
              <a:ext cx="4269711" cy="1606062"/>
            </a:xfrm>
            <a:custGeom>
              <a:avLst/>
              <a:gdLst>
                <a:gd name="connsiteX0" fmla="*/ 0 w 4269711"/>
                <a:gd name="connsiteY0" fmla="*/ 0 h 1606062"/>
                <a:gd name="connsiteX1" fmla="*/ 1901720 w 4269711"/>
                <a:gd name="connsiteY1" fmla="*/ 0 h 1606062"/>
                <a:gd name="connsiteX2" fmla="*/ 4269711 w 4269711"/>
                <a:gd name="connsiteY2" fmla="*/ 0 h 1606062"/>
                <a:gd name="connsiteX3" fmla="*/ 4269711 w 4269711"/>
                <a:gd name="connsiteY3" fmla="*/ 1606062 h 1606062"/>
                <a:gd name="connsiteX4" fmla="*/ 3505781 w 4269711"/>
                <a:gd name="connsiteY4" fmla="*/ 1606062 h 1606062"/>
                <a:gd name="connsiteX5" fmla="*/ 3401140 w 426971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711" h="1606062">
                  <a:moveTo>
                    <a:pt x="0" y="0"/>
                  </a:moveTo>
                  <a:lnTo>
                    <a:pt x="1901720" y="0"/>
                  </a:lnTo>
                  <a:lnTo>
                    <a:pt x="4269711" y="0"/>
                  </a:lnTo>
                  <a:lnTo>
                    <a:pt x="4269711" y="1606062"/>
                  </a:lnTo>
                  <a:lnTo>
                    <a:pt x="3505781" y="1606062"/>
                  </a:lnTo>
                  <a:lnTo>
                    <a:pt x="3401140" y="1606062"/>
                  </a:lnTo>
                  <a:close/>
                </a:path>
              </a:pathLst>
            </a:custGeom>
            <a:solidFill>
              <a:srgbClr val="10B1ED"/>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B9996F7E-74E8-4A98-9F87-A412A099983E}"/>
                </a:ext>
              </a:extLst>
            </p:cNvPr>
            <p:cNvSpPr/>
            <p:nvPr/>
          </p:nvSpPr>
          <p:spPr>
            <a:xfrm>
              <a:off x="9788769" y="6142892"/>
              <a:ext cx="1582616" cy="715108"/>
            </a:xfrm>
            <a:prstGeom prst="triangle">
              <a:avLst>
                <a:gd name="adj" fmla="val 0"/>
              </a:avLst>
            </a:prstGeom>
            <a:solidFill>
              <a:srgbClr val="B5BA3F"/>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21" name="Picture 20">
            <a:extLst>
              <a:ext uri="{FF2B5EF4-FFF2-40B4-BE49-F238E27FC236}">
                <a16:creationId xmlns:a16="http://schemas.microsoft.com/office/drawing/2014/main" id="{0B602F19-4681-4555-A426-3FCF3AB0A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886" y="5719473"/>
            <a:ext cx="2669062" cy="1126639"/>
          </a:xfrm>
          <a:prstGeom prst="rect">
            <a:avLst/>
          </a:prstGeom>
        </p:spPr>
      </p:pic>
      <p:sp>
        <p:nvSpPr>
          <p:cNvPr id="22" name="TextBox 21">
            <a:extLst>
              <a:ext uri="{FF2B5EF4-FFF2-40B4-BE49-F238E27FC236}">
                <a16:creationId xmlns:a16="http://schemas.microsoft.com/office/drawing/2014/main" id="{4218E432-CD26-0B02-AEFA-0B4934D4B0FD}"/>
              </a:ext>
            </a:extLst>
          </p:cNvPr>
          <p:cNvSpPr txBox="1"/>
          <p:nvPr/>
        </p:nvSpPr>
        <p:spPr>
          <a:xfrm>
            <a:off x="35560" y="-93157"/>
            <a:ext cx="11193717" cy="640004"/>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2400" b="1" dirty="0">
                <a:solidFill>
                  <a:srgbClr val="00B0F0"/>
                </a:solidFill>
                <a:latin typeface="Segoe UI Black" panose="020B0A02040204020203" pitchFamily="34" charset="0"/>
                <a:ea typeface="Segoe UI Black" panose="020B0A02040204020203" pitchFamily="34" charset="0"/>
                <a:cs typeface="+mj-cs"/>
              </a:rPr>
              <a:t>How we should protect ourselves against Cyber crimes</a:t>
            </a:r>
            <a:endParaRPr lang="en-US" sz="2400" dirty="0">
              <a:solidFill>
                <a:srgbClr val="00B0F0"/>
              </a:solidFill>
              <a:latin typeface="Segoe UI Black" panose="020B0A02040204020203" pitchFamily="34" charset="0"/>
              <a:ea typeface="Segoe UI Black" panose="020B0A02040204020203" pitchFamily="34" charset="0"/>
              <a:cs typeface="+mj-cs"/>
            </a:endParaRPr>
          </a:p>
        </p:txBody>
      </p:sp>
      <p:pic>
        <p:nvPicPr>
          <p:cNvPr id="2" name="Picture 1" descr="A picture containing microscope&#10;&#10;Description automatically generated">
            <a:extLst>
              <a:ext uri="{FF2B5EF4-FFF2-40B4-BE49-F238E27FC236}">
                <a16:creationId xmlns:a16="http://schemas.microsoft.com/office/drawing/2014/main" id="{80DF59EC-2F25-16E2-9E7A-51982E8DDDEA}"/>
              </a:ext>
            </a:extLst>
          </p:cNvPr>
          <p:cNvPicPr>
            <a:picLocks noChangeAspect="1"/>
          </p:cNvPicPr>
          <p:nvPr/>
        </p:nvPicPr>
        <p:blipFill rotWithShape="1">
          <a:blip r:embed="rId3">
            <a:extLst>
              <a:ext uri="{28A0092B-C50C-407E-A947-70E740481C1C}">
                <a14:useLocalDpi xmlns:a14="http://schemas.microsoft.com/office/drawing/2010/main" val="0"/>
              </a:ext>
            </a:extLst>
          </a:blip>
          <a:srcRect l="26486" r="15476" b="-1"/>
          <a:stretch/>
        </p:blipFill>
        <p:spPr>
          <a:xfrm>
            <a:off x="10207445" y="-37298"/>
            <a:ext cx="1948993" cy="575677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xtBox 3">
            <a:extLst>
              <a:ext uri="{FF2B5EF4-FFF2-40B4-BE49-F238E27FC236}">
                <a16:creationId xmlns:a16="http://schemas.microsoft.com/office/drawing/2014/main" id="{50C3399D-CD8B-3CF8-EF7C-2AEB2B2E1415}"/>
              </a:ext>
            </a:extLst>
          </p:cNvPr>
          <p:cNvSpPr txBox="1"/>
          <p:nvPr/>
        </p:nvSpPr>
        <p:spPr>
          <a:xfrm>
            <a:off x="15067" y="546847"/>
            <a:ext cx="10042077" cy="5693866"/>
          </a:xfrm>
          <a:prstGeom prst="rect">
            <a:avLst/>
          </a:prstGeom>
          <a:noFill/>
        </p:spPr>
        <p:txBody>
          <a:bodyPr wrap="square">
            <a:spAutoFit/>
          </a:bodyPr>
          <a:lstStyle/>
          <a:p>
            <a:pPr marL="457200" indent="-457200">
              <a:buFont typeface="Wingdings" panose="05000000000000000000" pitchFamily="2" charset="2"/>
              <a:buChar char="ü"/>
            </a:pPr>
            <a:r>
              <a:rPr lang="en-US" sz="2600" dirty="0">
                <a:latin typeface="Gill Sans MT" panose="020B0502020104020203" pitchFamily="34" charset="0"/>
              </a:rPr>
              <a:t>All users are potential victims of cyber crime.</a:t>
            </a:r>
          </a:p>
          <a:p>
            <a:pPr marL="457200" indent="-457200">
              <a:buFont typeface="Wingdings" panose="05000000000000000000" pitchFamily="2" charset="2"/>
              <a:buChar char="ü"/>
            </a:pPr>
            <a:r>
              <a:rPr lang="en-US" sz="2600" dirty="0">
                <a:latin typeface="Gill Sans MT" panose="020B0502020104020203" pitchFamily="34" charset="0"/>
              </a:rPr>
              <a:t>Be alert when using digital platforms. </a:t>
            </a:r>
          </a:p>
          <a:p>
            <a:pPr marL="457200" indent="-457200">
              <a:buFont typeface="Wingdings" panose="05000000000000000000" pitchFamily="2" charset="2"/>
              <a:buChar char="ü"/>
            </a:pPr>
            <a:r>
              <a:rPr lang="en-US" sz="2600" dirty="0">
                <a:latin typeface="Gill Sans MT" panose="020B0502020104020203" pitchFamily="34" charset="0"/>
              </a:rPr>
              <a:t>Don’t trust anonymous people that claim to be your former associates.</a:t>
            </a:r>
          </a:p>
          <a:p>
            <a:pPr marL="457200" indent="-457200">
              <a:buFont typeface="Wingdings" panose="05000000000000000000" pitchFamily="2" charset="2"/>
              <a:buChar char="ü"/>
            </a:pPr>
            <a:r>
              <a:rPr lang="en-US" sz="2600" dirty="0">
                <a:latin typeface="Gill Sans MT" panose="020B0502020104020203" pitchFamily="34" charset="0"/>
              </a:rPr>
              <a:t>Regularly change your passwords.</a:t>
            </a:r>
          </a:p>
          <a:p>
            <a:pPr marL="457200" indent="-457200">
              <a:buFont typeface="Wingdings" panose="05000000000000000000" pitchFamily="2" charset="2"/>
              <a:buChar char="ü"/>
            </a:pPr>
            <a:r>
              <a:rPr lang="en-US" sz="2600" dirty="0">
                <a:latin typeface="Gill Sans MT" panose="020B0502020104020203" pitchFamily="34" charset="0"/>
              </a:rPr>
              <a:t>Protect your SIM Cards. Do not allow people to transact using your SIM Card.</a:t>
            </a:r>
          </a:p>
          <a:p>
            <a:pPr marL="457200" indent="-457200">
              <a:buFont typeface="Wingdings" panose="05000000000000000000" pitchFamily="2" charset="2"/>
              <a:buChar char="ü"/>
            </a:pPr>
            <a:r>
              <a:rPr lang="en-US" sz="2600" dirty="0">
                <a:latin typeface="Gill Sans MT" panose="020B0502020104020203" pitchFamily="34" charset="0"/>
              </a:rPr>
              <a:t>Check SIM Cards registered on your NIN. </a:t>
            </a:r>
            <a:r>
              <a:rPr lang="en-US" sz="2600" b="1" dirty="0">
                <a:latin typeface="Gill Sans MT" panose="020B0502020104020203" pitchFamily="34" charset="0"/>
              </a:rPr>
              <a:t>*197#</a:t>
            </a:r>
          </a:p>
          <a:p>
            <a:pPr marL="457200" indent="-457200">
              <a:buFont typeface="Wingdings" panose="05000000000000000000" pitchFamily="2" charset="2"/>
              <a:buChar char="ü"/>
            </a:pPr>
            <a:r>
              <a:rPr lang="en-US" sz="2600" dirty="0">
                <a:latin typeface="Gill Sans MT" panose="020B0502020104020203" pitchFamily="34" charset="0"/>
              </a:rPr>
              <a:t>Do not easily trust business, love offers made by strangers</a:t>
            </a:r>
          </a:p>
          <a:p>
            <a:pPr marL="457200" indent="-457200">
              <a:buFont typeface="Wingdings" panose="05000000000000000000" pitchFamily="2" charset="2"/>
              <a:buChar char="ü"/>
            </a:pPr>
            <a:r>
              <a:rPr lang="en-US" sz="2600" dirty="0">
                <a:latin typeface="Gill Sans MT" panose="020B0502020104020203" pitchFamily="34" charset="0"/>
              </a:rPr>
              <a:t>Report to telecom provider/banker immediately your phone is stolen.</a:t>
            </a:r>
          </a:p>
          <a:p>
            <a:pPr marL="457200" indent="-457200">
              <a:buFont typeface="Wingdings" panose="05000000000000000000" pitchFamily="2" charset="2"/>
              <a:buChar char="ü"/>
            </a:pPr>
            <a:r>
              <a:rPr lang="en-US" sz="2600" dirty="0">
                <a:latin typeface="Gill Sans MT" panose="020B0502020104020203" pitchFamily="34" charset="0"/>
              </a:rPr>
              <a:t>Avoid keeping taking and storing intimate photos/videos on your digital tools.</a:t>
            </a:r>
          </a:p>
          <a:p>
            <a:pPr marL="457200" indent="-457200">
              <a:buFont typeface="Wingdings" panose="05000000000000000000" pitchFamily="2" charset="2"/>
              <a:buChar char="ü"/>
            </a:pPr>
            <a:endParaRPr lang="en-US" sz="2400" b="1" dirty="0">
              <a:latin typeface="Gill Sans MT" panose="020B0502020104020203" pitchFamily="34" charset="0"/>
            </a:endParaRPr>
          </a:p>
          <a:p>
            <a:pPr marL="457200" indent="-457200">
              <a:buFont typeface="Wingdings" panose="05000000000000000000" pitchFamily="2" charset="2"/>
              <a:buChar char="ü"/>
            </a:pPr>
            <a:endParaRPr lang="en-US" sz="2800" dirty="0">
              <a:latin typeface="Gill Sans MT" panose="020B0502020104020203" pitchFamily="34" charset="0"/>
            </a:endParaRPr>
          </a:p>
        </p:txBody>
      </p:sp>
    </p:spTree>
    <p:extLst>
      <p:ext uri="{BB962C8B-B14F-4D97-AF65-F5344CB8AC3E}">
        <p14:creationId xmlns:p14="http://schemas.microsoft.com/office/powerpoint/2010/main" val="332815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080" y="-57057"/>
            <a:ext cx="11562080" cy="523220"/>
          </a:xfrm>
          <a:prstGeom prst="rect">
            <a:avLst/>
          </a:prstGeom>
        </p:spPr>
        <p:txBody>
          <a:bodyPr wrap="square">
            <a:spAutoFit/>
          </a:bodyPr>
          <a:lstStyle/>
          <a:p>
            <a:r>
              <a:rPr lang="en-US" sz="2800" b="1" dirty="0">
                <a:solidFill>
                  <a:srgbClr val="5B9BD5">
                    <a:lumMod val="75000"/>
                  </a:srgbClr>
                </a:solidFill>
                <a:latin typeface="Gill Sans MT" panose="020B0502020104020203" pitchFamily="34" charset="0"/>
                <a:ea typeface="+mj-ea"/>
                <a:cs typeface="+mj-cs"/>
              </a:rPr>
              <a:t>How can the Judiciary ease cyber crime investigation &amp; prosecution </a:t>
            </a:r>
            <a:endParaRPr lang="en-US" sz="2800" dirty="0">
              <a:latin typeface="Gill Sans MT" panose="020B0502020104020203" pitchFamily="34" charset="0"/>
            </a:endParaRPr>
          </a:p>
        </p:txBody>
      </p:sp>
      <p:sp>
        <p:nvSpPr>
          <p:cNvPr id="6" name="Rectangle 5"/>
          <p:cNvSpPr/>
          <p:nvPr/>
        </p:nvSpPr>
        <p:spPr>
          <a:xfrm>
            <a:off x="132080" y="932033"/>
            <a:ext cx="9754204" cy="5965736"/>
          </a:xfrm>
          <a:prstGeom prst="rect">
            <a:avLst/>
          </a:prstGeom>
        </p:spPr>
        <p:txBody>
          <a:bodyPr wrap="square">
            <a:spAutoFit/>
          </a:bodyPr>
          <a:lstStyle/>
          <a:p>
            <a:pPr marL="342900" indent="-342900" algn="just">
              <a:spcBef>
                <a:spcPts val="800"/>
              </a:spcBef>
              <a:spcAft>
                <a:spcPts val="800"/>
              </a:spcAft>
              <a:buFont typeface="Wingdings" panose="05000000000000000000" pitchFamily="2" charset="2"/>
              <a:buChar char="ü"/>
            </a:pPr>
            <a:r>
              <a:rPr lang="en-GB" sz="2100" dirty="0">
                <a:solidFill>
                  <a:prstClr val="black"/>
                </a:solidFill>
                <a:latin typeface="Gill Sans MT" panose="020B0502020104020203" pitchFamily="34" charset="0"/>
              </a:rPr>
              <a:t>Evidential weight of electronic evidence should not be unduly affected by strict rules. Section 29 of the Computer Misuse Act should be applied, to uphold best available electronic evidence, even if the same may not measure up to the ordinary primary evidential standards.</a:t>
            </a:r>
          </a:p>
          <a:p>
            <a:pPr marL="342900" indent="-342900" algn="just">
              <a:spcBef>
                <a:spcPts val="800"/>
              </a:spcBef>
              <a:spcAft>
                <a:spcPts val="800"/>
              </a:spcAft>
              <a:buFont typeface="Wingdings" panose="05000000000000000000" pitchFamily="2" charset="2"/>
              <a:buChar char="ü"/>
            </a:pPr>
            <a:r>
              <a:rPr lang="en-US" sz="2100" dirty="0">
                <a:latin typeface="Gill Sans MT" panose="020B0502020104020203" pitchFamily="34" charset="0"/>
              </a:rPr>
              <a:t>Convicts of Cyber crimes should be given deterrent penalties to scare other would offenders. </a:t>
            </a:r>
          </a:p>
          <a:p>
            <a:pPr marL="342900" indent="-342900" algn="just">
              <a:spcBef>
                <a:spcPts val="800"/>
              </a:spcBef>
              <a:spcAft>
                <a:spcPts val="800"/>
              </a:spcAft>
              <a:buFont typeface="Wingdings" panose="05000000000000000000" pitchFamily="2" charset="2"/>
              <a:buChar char="ü"/>
            </a:pPr>
            <a:r>
              <a:rPr lang="en-US" sz="2100" dirty="0">
                <a:solidFill>
                  <a:prstClr val="black"/>
                </a:solidFill>
                <a:latin typeface="Gill Sans MT" panose="020B0502020104020203" pitchFamily="34" charset="0"/>
              </a:rPr>
              <a:t>UCC does not have custody or control over everything in the cyber space. Production/disclosure orders for evidence like CDR, Mobile money statement, should not be issued against UCC, BUT the operators.</a:t>
            </a:r>
          </a:p>
          <a:p>
            <a:pPr marL="342900" indent="-342900" algn="just">
              <a:spcBef>
                <a:spcPts val="800"/>
              </a:spcBef>
              <a:spcAft>
                <a:spcPts val="800"/>
              </a:spcAft>
              <a:buFont typeface="Wingdings" panose="05000000000000000000" pitchFamily="2" charset="2"/>
              <a:buChar char="ü"/>
            </a:pPr>
            <a:r>
              <a:rPr lang="en-US" sz="2100" dirty="0">
                <a:solidFill>
                  <a:prstClr val="black"/>
                </a:solidFill>
                <a:latin typeface="Gill Sans MT" panose="020B0502020104020203" pitchFamily="34" charset="0"/>
              </a:rPr>
              <a:t>Where bail is granted, stringent measures should be imposed. It is difficult to trace for cyber crime suspects.</a:t>
            </a:r>
          </a:p>
          <a:p>
            <a:pPr marL="342900" indent="-342900" algn="just">
              <a:spcBef>
                <a:spcPts val="800"/>
              </a:spcBef>
              <a:spcAft>
                <a:spcPts val="800"/>
              </a:spcAft>
              <a:buFont typeface="Wingdings" panose="05000000000000000000" pitchFamily="2" charset="2"/>
              <a:buChar char="ü"/>
            </a:pPr>
            <a:r>
              <a:rPr lang="en-US" sz="2100" dirty="0">
                <a:solidFill>
                  <a:prstClr val="black"/>
                </a:solidFill>
                <a:latin typeface="Gill Sans MT" panose="020B0502020104020203" pitchFamily="34" charset="0"/>
              </a:rPr>
              <a:t>Judicial officials should continuously train and get exposed to cyber related laws and decisions.</a:t>
            </a:r>
          </a:p>
          <a:p>
            <a:pPr marL="342900" indent="-342900" algn="just">
              <a:spcBef>
                <a:spcPts val="800"/>
              </a:spcBef>
              <a:spcAft>
                <a:spcPts val="800"/>
              </a:spcAft>
              <a:buFont typeface="Wingdings" panose="05000000000000000000" pitchFamily="2" charset="2"/>
              <a:buChar char="ü"/>
            </a:pPr>
            <a:r>
              <a:rPr lang="en-US" sz="2100" dirty="0">
                <a:solidFill>
                  <a:prstClr val="black"/>
                </a:solidFill>
                <a:latin typeface="Gill Sans MT" panose="020B0502020104020203" pitchFamily="34" charset="0"/>
              </a:rPr>
              <a:t>Award monetary compensation orders to victims of cybercrimes-S.27 of Computer misuse Act.</a:t>
            </a:r>
            <a:endParaRPr lang="en-GB" sz="2100" dirty="0">
              <a:solidFill>
                <a:prstClr val="black"/>
              </a:solidFill>
              <a:latin typeface="Gill Sans MT" panose="020B0502020104020203" pitchFamily="34" charset="0"/>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0214" r="8460"/>
          <a:stretch/>
        </p:blipFill>
        <p:spPr>
          <a:xfrm>
            <a:off x="10185911" y="801349"/>
            <a:ext cx="1930976" cy="5245973"/>
          </a:xfrm>
          <a:prstGeom prst="rect">
            <a:avLst/>
          </a:prstGeom>
        </p:spPr>
      </p:pic>
      <p:grpSp>
        <p:nvGrpSpPr>
          <p:cNvPr id="3" name="Group 2">
            <a:extLst>
              <a:ext uri="{FF2B5EF4-FFF2-40B4-BE49-F238E27FC236}">
                <a16:creationId xmlns:a16="http://schemas.microsoft.com/office/drawing/2014/main" id="{F3C9B650-BBD6-3EB0-36A5-FC1477018E5C}"/>
              </a:ext>
            </a:extLst>
          </p:cNvPr>
          <p:cNvGrpSpPr/>
          <p:nvPr/>
        </p:nvGrpSpPr>
        <p:grpSpPr>
          <a:xfrm>
            <a:off x="1" y="6217070"/>
            <a:ext cx="12192000" cy="722209"/>
            <a:chOff x="1" y="5251938"/>
            <a:chExt cx="12192000" cy="1606062"/>
          </a:xfrm>
        </p:grpSpPr>
        <p:sp>
          <p:nvSpPr>
            <p:cNvPr id="5" name="Freeform 7">
              <a:extLst>
                <a:ext uri="{FF2B5EF4-FFF2-40B4-BE49-F238E27FC236}">
                  <a16:creationId xmlns:a16="http://schemas.microsoft.com/office/drawing/2014/main" id="{A3EA243D-6791-C0E7-A1EC-C68C529ED421}"/>
                </a:ext>
              </a:extLst>
            </p:cNvPr>
            <p:cNvSpPr/>
            <p:nvPr/>
          </p:nvSpPr>
          <p:spPr>
            <a:xfrm>
              <a:off x="1" y="5251938"/>
              <a:ext cx="5130271" cy="1606062"/>
            </a:xfrm>
            <a:custGeom>
              <a:avLst/>
              <a:gdLst>
                <a:gd name="connsiteX0" fmla="*/ 0 w 5130271"/>
                <a:gd name="connsiteY0" fmla="*/ 0 h 1606062"/>
                <a:gd name="connsiteX1" fmla="*/ 1742116 w 5130271"/>
                <a:gd name="connsiteY1" fmla="*/ 0 h 1606062"/>
                <a:gd name="connsiteX2" fmla="*/ 2052449 w 5130271"/>
                <a:gd name="connsiteY2" fmla="*/ 0 h 1606062"/>
                <a:gd name="connsiteX3" fmla="*/ 5130271 w 5130271"/>
                <a:gd name="connsiteY3" fmla="*/ 1606062 h 1606062"/>
                <a:gd name="connsiteX4" fmla="*/ 95947 w 5130271"/>
                <a:gd name="connsiteY4" fmla="*/ 1606062 h 1606062"/>
                <a:gd name="connsiteX5" fmla="*/ 0 w 513027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0271" h="1606062">
                  <a:moveTo>
                    <a:pt x="0" y="0"/>
                  </a:moveTo>
                  <a:lnTo>
                    <a:pt x="1742116" y="0"/>
                  </a:lnTo>
                  <a:lnTo>
                    <a:pt x="2052449" y="0"/>
                  </a:lnTo>
                  <a:lnTo>
                    <a:pt x="5130271" y="1606062"/>
                  </a:lnTo>
                  <a:lnTo>
                    <a:pt x="95947" y="1606062"/>
                  </a:lnTo>
                  <a:lnTo>
                    <a:pt x="0" y="1606062"/>
                  </a:lnTo>
                  <a:close/>
                </a:path>
              </a:pathLst>
            </a:custGeom>
            <a:solidFill>
              <a:srgbClr val="FB802C"/>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Freeform 8">
              <a:extLst>
                <a:ext uri="{FF2B5EF4-FFF2-40B4-BE49-F238E27FC236}">
                  <a16:creationId xmlns:a16="http://schemas.microsoft.com/office/drawing/2014/main" id="{DCFDFDA4-79BA-CEA8-5E96-31CE64E8F246}"/>
                </a:ext>
              </a:extLst>
            </p:cNvPr>
            <p:cNvSpPr/>
            <p:nvPr/>
          </p:nvSpPr>
          <p:spPr>
            <a:xfrm>
              <a:off x="2052450" y="5251938"/>
              <a:ext cx="9270980" cy="1606062"/>
            </a:xfrm>
            <a:custGeom>
              <a:avLst/>
              <a:gdLst>
                <a:gd name="connsiteX0" fmla="*/ 0 w 9270980"/>
                <a:gd name="connsiteY0" fmla="*/ 0 h 1606062"/>
                <a:gd name="connsiteX1" fmla="*/ 5869840 w 9270980"/>
                <a:gd name="connsiteY1" fmla="*/ 0 h 1606062"/>
                <a:gd name="connsiteX2" fmla="*/ 9270980 w 9270980"/>
                <a:gd name="connsiteY2" fmla="*/ 1606062 h 1606062"/>
                <a:gd name="connsiteX3" fmla="*/ 3077822 w 9270980"/>
                <a:gd name="connsiteY3" fmla="*/ 1606062 h 1606062"/>
                <a:gd name="connsiteX4" fmla="*/ 0 w 9270980"/>
                <a:gd name="connsiteY4" fmla="*/ 0 h 160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0980" h="1606062">
                  <a:moveTo>
                    <a:pt x="0" y="0"/>
                  </a:moveTo>
                  <a:lnTo>
                    <a:pt x="5869840" y="0"/>
                  </a:lnTo>
                  <a:lnTo>
                    <a:pt x="9270980" y="1606062"/>
                  </a:lnTo>
                  <a:lnTo>
                    <a:pt x="3077822" y="1606062"/>
                  </a:lnTo>
                  <a:lnTo>
                    <a:pt x="0" y="0"/>
                  </a:lnTo>
                  <a:close/>
                </a:path>
              </a:pathLst>
            </a:custGeom>
            <a:solidFill>
              <a:srgbClr val="303270"/>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Freeform 9">
              <a:extLst>
                <a:ext uri="{FF2B5EF4-FFF2-40B4-BE49-F238E27FC236}">
                  <a16:creationId xmlns:a16="http://schemas.microsoft.com/office/drawing/2014/main" id="{373EBA88-01D0-C2CD-A11D-CA21CB97D0E2}"/>
                </a:ext>
              </a:extLst>
            </p:cNvPr>
            <p:cNvSpPr/>
            <p:nvPr/>
          </p:nvSpPr>
          <p:spPr>
            <a:xfrm>
              <a:off x="7922290" y="5251938"/>
              <a:ext cx="4269711" cy="1606062"/>
            </a:xfrm>
            <a:custGeom>
              <a:avLst/>
              <a:gdLst>
                <a:gd name="connsiteX0" fmla="*/ 0 w 4269711"/>
                <a:gd name="connsiteY0" fmla="*/ 0 h 1606062"/>
                <a:gd name="connsiteX1" fmla="*/ 1901720 w 4269711"/>
                <a:gd name="connsiteY1" fmla="*/ 0 h 1606062"/>
                <a:gd name="connsiteX2" fmla="*/ 4269711 w 4269711"/>
                <a:gd name="connsiteY2" fmla="*/ 0 h 1606062"/>
                <a:gd name="connsiteX3" fmla="*/ 4269711 w 4269711"/>
                <a:gd name="connsiteY3" fmla="*/ 1606062 h 1606062"/>
                <a:gd name="connsiteX4" fmla="*/ 3505781 w 4269711"/>
                <a:gd name="connsiteY4" fmla="*/ 1606062 h 1606062"/>
                <a:gd name="connsiteX5" fmla="*/ 3401140 w 426971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711" h="1606062">
                  <a:moveTo>
                    <a:pt x="0" y="0"/>
                  </a:moveTo>
                  <a:lnTo>
                    <a:pt x="1901720" y="0"/>
                  </a:lnTo>
                  <a:lnTo>
                    <a:pt x="4269711" y="0"/>
                  </a:lnTo>
                  <a:lnTo>
                    <a:pt x="4269711" y="1606062"/>
                  </a:lnTo>
                  <a:lnTo>
                    <a:pt x="3505781" y="1606062"/>
                  </a:lnTo>
                  <a:lnTo>
                    <a:pt x="3401140" y="1606062"/>
                  </a:lnTo>
                  <a:close/>
                </a:path>
              </a:pathLst>
            </a:custGeom>
            <a:solidFill>
              <a:srgbClr val="10B1ED"/>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Isosceles Triangle 13">
              <a:extLst>
                <a:ext uri="{FF2B5EF4-FFF2-40B4-BE49-F238E27FC236}">
                  <a16:creationId xmlns:a16="http://schemas.microsoft.com/office/drawing/2014/main" id="{11BED55E-FE28-CFEB-EC99-F467233C5AE4}"/>
                </a:ext>
              </a:extLst>
            </p:cNvPr>
            <p:cNvSpPr/>
            <p:nvPr/>
          </p:nvSpPr>
          <p:spPr>
            <a:xfrm>
              <a:off x="9788769" y="6142892"/>
              <a:ext cx="1582616" cy="715108"/>
            </a:xfrm>
            <a:prstGeom prst="triangle">
              <a:avLst>
                <a:gd name="adj" fmla="val 0"/>
              </a:avLst>
            </a:prstGeom>
            <a:solidFill>
              <a:srgbClr val="B5BA3F"/>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D450F400-2700-D860-24AB-20254B00A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228" y="6047322"/>
            <a:ext cx="2669062" cy="1094171"/>
          </a:xfrm>
          <a:prstGeom prst="rect">
            <a:avLst/>
          </a:prstGeom>
        </p:spPr>
      </p:pic>
    </p:spTree>
    <p:extLst>
      <p:ext uri="{BB962C8B-B14F-4D97-AF65-F5344CB8AC3E}">
        <p14:creationId xmlns:p14="http://schemas.microsoft.com/office/powerpoint/2010/main" val="466750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709" y="622551"/>
            <a:ext cx="6827354" cy="994172"/>
          </a:xfrm>
        </p:spPr>
        <p:txBody>
          <a:bodyPr>
            <a:normAutofit/>
          </a:bodyPr>
          <a:lstStyle/>
          <a:p>
            <a:pPr algn="ctr"/>
            <a:r>
              <a:rPr lang="en-GB" sz="4500" u="sng" dirty="0">
                <a:solidFill>
                  <a:srgbClr val="002060"/>
                </a:solidFill>
                <a:latin typeface="Tahoma" panose="020B0604030504040204" pitchFamily="34" charset="0"/>
                <a:ea typeface="Tahoma" panose="020B0604030504040204" pitchFamily="34" charset="0"/>
                <a:cs typeface="Tahoma" panose="020B0604030504040204" pitchFamily="34" charset="0"/>
              </a:rPr>
              <a:t>QUOTE</a:t>
            </a:r>
          </a:p>
        </p:txBody>
      </p:sp>
      <p:sp>
        <p:nvSpPr>
          <p:cNvPr id="5" name="Slide Number Placeholder 4">
            <a:extLst>
              <a:ext uri="{FF2B5EF4-FFF2-40B4-BE49-F238E27FC236}">
                <a16:creationId xmlns:a16="http://schemas.microsoft.com/office/drawing/2014/main" id="{2DE7F1A9-7125-5D1D-DCBE-E1458E2A828D}"/>
              </a:ext>
            </a:extLst>
          </p:cNvPr>
          <p:cNvSpPr>
            <a:spLocks noGrp="1"/>
          </p:cNvSpPr>
          <p:nvPr>
            <p:ph type="sldNum" sz="quarter" idx="12"/>
          </p:nvPr>
        </p:nvSpPr>
        <p:spPr/>
        <p:txBody>
          <a:bodyPr/>
          <a:lstStyle/>
          <a:p>
            <a:fld id="{58DA3E02-4BC7-439A-9043-E37988AF7542}" type="slidenum">
              <a:rPr lang="en-US" smtClean="0"/>
              <a:t>15</a:t>
            </a:fld>
            <a:endParaRPr lang="en-US"/>
          </a:p>
        </p:txBody>
      </p:sp>
      <p:sp>
        <p:nvSpPr>
          <p:cNvPr id="4" name="Date Placeholder 3">
            <a:extLst>
              <a:ext uri="{FF2B5EF4-FFF2-40B4-BE49-F238E27FC236}">
                <a16:creationId xmlns:a16="http://schemas.microsoft.com/office/drawing/2014/main" id="{2EAFB553-E51C-6A99-43EF-0F15BF60F641}"/>
              </a:ext>
            </a:extLst>
          </p:cNvPr>
          <p:cNvSpPr>
            <a:spLocks noGrp="1"/>
          </p:cNvSpPr>
          <p:nvPr>
            <p:ph type="dt" sz="half" idx="10"/>
          </p:nvPr>
        </p:nvSpPr>
        <p:spPr/>
        <p:txBody>
          <a:bodyPr/>
          <a:lstStyle/>
          <a:p>
            <a:endParaRPr lang="en-US" dirty="0"/>
          </a:p>
        </p:txBody>
      </p:sp>
      <p:pic>
        <p:nvPicPr>
          <p:cNvPr id="1026" name="Picture 2">
            <a:extLst>
              <a:ext uri="{FF2B5EF4-FFF2-40B4-BE49-F238E27FC236}">
                <a16:creationId xmlns:a16="http://schemas.microsoft.com/office/drawing/2014/main" id="{78487164-63F4-254D-DF03-71D6836AA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136" y="1789771"/>
            <a:ext cx="6827354" cy="327845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B98C0860-199A-E226-53B0-9A0CCCD342BA}"/>
              </a:ext>
            </a:extLst>
          </p:cNvPr>
          <p:cNvGrpSpPr/>
          <p:nvPr/>
        </p:nvGrpSpPr>
        <p:grpSpPr>
          <a:xfrm>
            <a:off x="1" y="5724476"/>
            <a:ext cx="12192000" cy="1214804"/>
            <a:chOff x="1" y="5251938"/>
            <a:chExt cx="12192000" cy="1606062"/>
          </a:xfrm>
        </p:grpSpPr>
        <p:sp>
          <p:nvSpPr>
            <p:cNvPr id="9" name="Freeform 7">
              <a:extLst>
                <a:ext uri="{FF2B5EF4-FFF2-40B4-BE49-F238E27FC236}">
                  <a16:creationId xmlns:a16="http://schemas.microsoft.com/office/drawing/2014/main" id="{B4F0FB8C-BE5D-2654-FE9B-A05DA5B87213}"/>
                </a:ext>
              </a:extLst>
            </p:cNvPr>
            <p:cNvSpPr/>
            <p:nvPr/>
          </p:nvSpPr>
          <p:spPr>
            <a:xfrm>
              <a:off x="1" y="5251938"/>
              <a:ext cx="5130271" cy="1606062"/>
            </a:xfrm>
            <a:custGeom>
              <a:avLst/>
              <a:gdLst>
                <a:gd name="connsiteX0" fmla="*/ 0 w 5130271"/>
                <a:gd name="connsiteY0" fmla="*/ 0 h 1606062"/>
                <a:gd name="connsiteX1" fmla="*/ 1742116 w 5130271"/>
                <a:gd name="connsiteY1" fmla="*/ 0 h 1606062"/>
                <a:gd name="connsiteX2" fmla="*/ 2052449 w 5130271"/>
                <a:gd name="connsiteY2" fmla="*/ 0 h 1606062"/>
                <a:gd name="connsiteX3" fmla="*/ 5130271 w 5130271"/>
                <a:gd name="connsiteY3" fmla="*/ 1606062 h 1606062"/>
                <a:gd name="connsiteX4" fmla="*/ 95947 w 5130271"/>
                <a:gd name="connsiteY4" fmla="*/ 1606062 h 1606062"/>
                <a:gd name="connsiteX5" fmla="*/ 0 w 513027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0271" h="1606062">
                  <a:moveTo>
                    <a:pt x="0" y="0"/>
                  </a:moveTo>
                  <a:lnTo>
                    <a:pt x="1742116" y="0"/>
                  </a:lnTo>
                  <a:lnTo>
                    <a:pt x="2052449" y="0"/>
                  </a:lnTo>
                  <a:lnTo>
                    <a:pt x="5130271" y="1606062"/>
                  </a:lnTo>
                  <a:lnTo>
                    <a:pt x="95947" y="1606062"/>
                  </a:lnTo>
                  <a:lnTo>
                    <a:pt x="0" y="1606062"/>
                  </a:lnTo>
                  <a:close/>
                </a:path>
              </a:pathLst>
            </a:custGeom>
            <a:solidFill>
              <a:srgbClr val="FB802C"/>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Freeform 8">
              <a:extLst>
                <a:ext uri="{FF2B5EF4-FFF2-40B4-BE49-F238E27FC236}">
                  <a16:creationId xmlns:a16="http://schemas.microsoft.com/office/drawing/2014/main" id="{69695D87-14F8-042C-0532-6DCC2798C717}"/>
                </a:ext>
              </a:extLst>
            </p:cNvPr>
            <p:cNvSpPr/>
            <p:nvPr/>
          </p:nvSpPr>
          <p:spPr>
            <a:xfrm>
              <a:off x="2052450" y="5251938"/>
              <a:ext cx="9270980" cy="1606062"/>
            </a:xfrm>
            <a:custGeom>
              <a:avLst/>
              <a:gdLst>
                <a:gd name="connsiteX0" fmla="*/ 0 w 9270980"/>
                <a:gd name="connsiteY0" fmla="*/ 0 h 1606062"/>
                <a:gd name="connsiteX1" fmla="*/ 5869840 w 9270980"/>
                <a:gd name="connsiteY1" fmla="*/ 0 h 1606062"/>
                <a:gd name="connsiteX2" fmla="*/ 9270980 w 9270980"/>
                <a:gd name="connsiteY2" fmla="*/ 1606062 h 1606062"/>
                <a:gd name="connsiteX3" fmla="*/ 3077822 w 9270980"/>
                <a:gd name="connsiteY3" fmla="*/ 1606062 h 1606062"/>
                <a:gd name="connsiteX4" fmla="*/ 0 w 9270980"/>
                <a:gd name="connsiteY4" fmla="*/ 0 h 160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0980" h="1606062">
                  <a:moveTo>
                    <a:pt x="0" y="0"/>
                  </a:moveTo>
                  <a:lnTo>
                    <a:pt x="5869840" y="0"/>
                  </a:lnTo>
                  <a:lnTo>
                    <a:pt x="9270980" y="1606062"/>
                  </a:lnTo>
                  <a:lnTo>
                    <a:pt x="3077822" y="1606062"/>
                  </a:lnTo>
                  <a:lnTo>
                    <a:pt x="0" y="0"/>
                  </a:lnTo>
                  <a:close/>
                </a:path>
              </a:pathLst>
            </a:custGeom>
            <a:solidFill>
              <a:srgbClr val="303270"/>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Freeform 9">
              <a:extLst>
                <a:ext uri="{FF2B5EF4-FFF2-40B4-BE49-F238E27FC236}">
                  <a16:creationId xmlns:a16="http://schemas.microsoft.com/office/drawing/2014/main" id="{A0AF0A85-3F0B-1B1B-1E91-EEBEEFFB46E7}"/>
                </a:ext>
              </a:extLst>
            </p:cNvPr>
            <p:cNvSpPr/>
            <p:nvPr/>
          </p:nvSpPr>
          <p:spPr>
            <a:xfrm>
              <a:off x="7922290" y="5251938"/>
              <a:ext cx="4269711" cy="1606062"/>
            </a:xfrm>
            <a:custGeom>
              <a:avLst/>
              <a:gdLst>
                <a:gd name="connsiteX0" fmla="*/ 0 w 4269711"/>
                <a:gd name="connsiteY0" fmla="*/ 0 h 1606062"/>
                <a:gd name="connsiteX1" fmla="*/ 1901720 w 4269711"/>
                <a:gd name="connsiteY1" fmla="*/ 0 h 1606062"/>
                <a:gd name="connsiteX2" fmla="*/ 4269711 w 4269711"/>
                <a:gd name="connsiteY2" fmla="*/ 0 h 1606062"/>
                <a:gd name="connsiteX3" fmla="*/ 4269711 w 4269711"/>
                <a:gd name="connsiteY3" fmla="*/ 1606062 h 1606062"/>
                <a:gd name="connsiteX4" fmla="*/ 3505781 w 4269711"/>
                <a:gd name="connsiteY4" fmla="*/ 1606062 h 1606062"/>
                <a:gd name="connsiteX5" fmla="*/ 3401140 w 426971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711" h="1606062">
                  <a:moveTo>
                    <a:pt x="0" y="0"/>
                  </a:moveTo>
                  <a:lnTo>
                    <a:pt x="1901720" y="0"/>
                  </a:lnTo>
                  <a:lnTo>
                    <a:pt x="4269711" y="0"/>
                  </a:lnTo>
                  <a:lnTo>
                    <a:pt x="4269711" y="1606062"/>
                  </a:lnTo>
                  <a:lnTo>
                    <a:pt x="3505781" y="1606062"/>
                  </a:lnTo>
                  <a:lnTo>
                    <a:pt x="3401140" y="1606062"/>
                  </a:lnTo>
                  <a:close/>
                </a:path>
              </a:pathLst>
            </a:custGeom>
            <a:solidFill>
              <a:srgbClr val="10B1ED"/>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Isosceles Triangle 11">
              <a:extLst>
                <a:ext uri="{FF2B5EF4-FFF2-40B4-BE49-F238E27FC236}">
                  <a16:creationId xmlns:a16="http://schemas.microsoft.com/office/drawing/2014/main" id="{74C7E31D-4150-ABA5-619A-34AE663BDAB8}"/>
                </a:ext>
              </a:extLst>
            </p:cNvPr>
            <p:cNvSpPr/>
            <p:nvPr/>
          </p:nvSpPr>
          <p:spPr>
            <a:xfrm>
              <a:off x="9788769" y="6142892"/>
              <a:ext cx="1582616" cy="715108"/>
            </a:xfrm>
            <a:prstGeom prst="triangle">
              <a:avLst>
                <a:gd name="adj" fmla="val 0"/>
              </a:avLst>
            </a:prstGeom>
            <a:solidFill>
              <a:srgbClr val="B5BA3F"/>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3" name="Picture 12">
            <a:extLst>
              <a:ext uri="{FF2B5EF4-FFF2-40B4-BE49-F238E27FC236}">
                <a16:creationId xmlns:a16="http://schemas.microsoft.com/office/drawing/2014/main" id="{6D7CAF06-FF7F-834A-C8F9-E47DBD623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886" y="5719473"/>
            <a:ext cx="2669062" cy="1126639"/>
          </a:xfrm>
          <a:prstGeom prst="rect">
            <a:avLst/>
          </a:prstGeom>
        </p:spPr>
      </p:pic>
      <p:pic>
        <p:nvPicPr>
          <p:cNvPr id="14" name="Picture 13" descr="A picture containing microscope&#10;&#10;Description automatically generated">
            <a:extLst>
              <a:ext uri="{FF2B5EF4-FFF2-40B4-BE49-F238E27FC236}">
                <a16:creationId xmlns:a16="http://schemas.microsoft.com/office/drawing/2014/main" id="{F7BF5544-A41B-FBE5-F515-C3E25D2B5757}"/>
              </a:ext>
            </a:extLst>
          </p:cNvPr>
          <p:cNvPicPr>
            <a:picLocks noChangeAspect="1"/>
          </p:cNvPicPr>
          <p:nvPr/>
        </p:nvPicPr>
        <p:blipFill rotWithShape="1">
          <a:blip r:embed="rId4">
            <a:extLst>
              <a:ext uri="{28A0092B-C50C-407E-A947-70E740481C1C}">
                <a14:useLocalDpi xmlns:a14="http://schemas.microsoft.com/office/drawing/2010/main" val="0"/>
              </a:ext>
            </a:extLst>
          </a:blip>
          <a:srcRect l="26486" r="15476" b="-1"/>
          <a:stretch/>
        </p:blipFill>
        <p:spPr>
          <a:xfrm>
            <a:off x="10259121" y="-37298"/>
            <a:ext cx="1897317" cy="556830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59613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4410075" y="3460751"/>
            <a:ext cx="44577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4500" b="1">
                <a:solidFill>
                  <a:srgbClr val="92D050"/>
                </a:solidFill>
                <a:latin typeface="Gill Sans MT" panose="020B0502020104020203" pitchFamily="34" charset="0"/>
              </a:rPr>
              <a:t>THANK YOU</a:t>
            </a:r>
          </a:p>
        </p:txBody>
      </p:sp>
      <p:pic>
        <p:nvPicPr>
          <p:cNvPr id="2355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50" y="0"/>
            <a:ext cx="12401550" cy="720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1098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3700C90-2BA0-462B-A923-20B27EDF88CD}"/>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CA0A5651-E526-4857-A230-DC143829951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48515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337" y="279406"/>
            <a:ext cx="10795712" cy="584775"/>
          </a:xfrm>
          <a:prstGeom prst="rect">
            <a:avLst/>
          </a:prstGeom>
        </p:spPr>
        <p:txBody>
          <a:bodyPr wrap="none">
            <a:spAutoFit/>
          </a:bodyPr>
          <a:lstStyle/>
          <a:p>
            <a:r>
              <a:rPr lang="en-US" sz="3200" b="1" dirty="0">
                <a:gradFill flip="none" rotWithShape="1">
                  <a:gsLst>
                    <a:gs pos="20000">
                      <a:srgbClr val="05A8E6"/>
                    </a:gs>
                    <a:gs pos="30000">
                      <a:srgbClr val="E66B18"/>
                    </a:gs>
                    <a:gs pos="60000">
                      <a:srgbClr val="161843"/>
                    </a:gs>
                  </a:gsLst>
                  <a:path path="circle">
                    <a:fillToRect l="100000" t="100000"/>
                  </a:path>
                  <a:tileRect r="-100000" b="-100000"/>
                </a:gradFill>
                <a:effectLst>
                  <a:outerShdw blurRad="63500" sx="102000" sy="102000" algn="ctr" rotWithShape="0">
                    <a:prstClr val="black">
                      <a:alpha val="40000"/>
                    </a:prstClr>
                  </a:outerShdw>
                </a:effectLst>
                <a:latin typeface="Gill Sans MT" panose="020B0502020104020203" pitchFamily="34" charset="0"/>
              </a:rPr>
              <a:t>OBJECTIVES OF COMMUNICATIONS REGULATION</a:t>
            </a:r>
          </a:p>
        </p:txBody>
      </p:sp>
      <p:sp>
        <p:nvSpPr>
          <p:cNvPr id="22" name="Rectangle 21"/>
          <p:cNvSpPr/>
          <p:nvPr/>
        </p:nvSpPr>
        <p:spPr>
          <a:xfrm>
            <a:off x="5049961" y="1280838"/>
            <a:ext cx="4958338" cy="857066"/>
          </a:xfrm>
          <a:prstGeom prst="rect">
            <a:avLst/>
          </a:prstGeom>
          <a:no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3200" kern="0" dirty="0">
                <a:solidFill>
                  <a:schemeClr val="tx1">
                    <a:lumMod val="95000"/>
                    <a:lumOff val="5000"/>
                  </a:schemeClr>
                </a:solidFill>
                <a:latin typeface="Gill Sans MT" panose="020B0502020104020203" pitchFamily="34" charset="0"/>
                <a:cs typeface="Arial" panose="020B0604020202020204" pitchFamily="34" charset="0"/>
              </a:rPr>
              <a:t>Ease market entry and increase competition</a:t>
            </a:r>
            <a:endParaRPr kumimoji="0" lang="en-US" sz="3200" b="0" i="0" u="none" strike="noStrike" kern="0" cap="none" spc="0" normalizeH="0" baseline="0" noProof="0" dirty="0">
              <a:ln>
                <a:noFill/>
              </a:ln>
              <a:solidFill>
                <a:schemeClr val="tx1">
                  <a:lumMod val="95000"/>
                  <a:lumOff val="5000"/>
                </a:schemeClr>
              </a:solidFill>
              <a:effectLst/>
              <a:uLnTx/>
              <a:uFillTx/>
              <a:latin typeface="Gill Sans MT" panose="020B0502020104020203" pitchFamily="34" charset="0"/>
              <a:cs typeface="Arial" panose="020B0604020202020204" pitchFamily="34" charset="0"/>
            </a:endParaRPr>
          </a:p>
        </p:txBody>
      </p:sp>
      <p:sp>
        <p:nvSpPr>
          <p:cNvPr id="23" name="Rectangle 22"/>
          <p:cNvSpPr/>
          <p:nvPr/>
        </p:nvSpPr>
        <p:spPr>
          <a:xfrm>
            <a:off x="6150939" y="3678969"/>
            <a:ext cx="5102109" cy="1231525"/>
          </a:xfrm>
          <a:prstGeom prst="rect">
            <a:avLst/>
          </a:prstGeom>
          <a:noFill/>
          <a:ln w="12700" cap="flat" cmpd="sng" algn="ctr">
            <a:noFill/>
            <a:prstDash val="solid"/>
            <a:miter lim="800000"/>
          </a:ln>
          <a:effectLst/>
        </p:spPr>
        <p:txBody>
          <a:bodyPr rtlCol="0" anchor="ctr"/>
          <a:lstStyle/>
          <a:p>
            <a:pPr lvl="0">
              <a:defRPr/>
            </a:pPr>
            <a:r>
              <a:rPr lang="en-GB" sz="3200" kern="0" dirty="0">
                <a:solidFill>
                  <a:schemeClr val="tx1">
                    <a:lumMod val="95000"/>
                    <a:lumOff val="5000"/>
                  </a:schemeClr>
                </a:solidFill>
                <a:latin typeface="Gill Sans MT" panose="020B0502020104020203" pitchFamily="34" charset="0"/>
                <a:cs typeface="Arial" panose="020B0604020202020204" pitchFamily="34" charset="0"/>
              </a:rPr>
              <a:t>Protect </a:t>
            </a:r>
            <a:r>
              <a:rPr lang="en-GB" sz="3200" kern="0" noProof="0" dirty="0">
                <a:solidFill>
                  <a:schemeClr val="tx1">
                    <a:lumMod val="95000"/>
                    <a:lumOff val="5000"/>
                  </a:schemeClr>
                </a:solidFill>
                <a:latin typeface="Gill Sans MT" panose="020B0502020104020203" pitchFamily="34" charset="0"/>
                <a:cs typeface="Arial" panose="020B0604020202020204" pitchFamily="34" charset="0"/>
              </a:rPr>
              <a:t>Consumers &amp; the Public against abuse &amp; misuse of communication services </a:t>
            </a:r>
            <a:endParaRPr kumimoji="0" lang="en-US" sz="3200" b="0" i="0" u="none" strike="noStrike" kern="0" cap="none" spc="0" normalizeH="0" baseline="0" noProof="0" dirty="0">
              <a:ln>
                <a:noFill/>
              </a:ln>
              <a:solidFill>
                <a:schemeClr val="tx1">
                  <a:lumMod val="95000"/>
                  <a:lumOff val="5000"/>
                </a:schemeClr>
              </a:solidFill>
              <a:effectLst/>
              <a:uLnTx/>
              <a:uFillTx/>
              <a:latin typeface="Gill Sans MT" panose="020B0502020104020203" pitchFamily="34" charset="0"/>
              <a:cs typeface="Arial" panose="020B0604020202020204" pitchFamily="34" charset="0"/>
            </a:endParaRPr>
          </a:p>
        </p:txBody>
      </p:sp>
      <p:sp>
        <p:nvSpPr>
          <p:cNvPr id="25" name="Rectangle 24"/>
          <p:cNvSpPr/>
          <p:nvPr/>
        </p:nvSpPr>
        <p:spPr>
          <a:xfrm>
            <a:off x="171608" y="2177197"/>
            <a:ext cx="3577046" cy="857066"/>
          </a:xfrm>
          <a:prstGeom prst="rect">
            <a:avLst/>
          </a:prstGeom>
          <a:noFill/>
          <a:ln w="12700" cap="flat" cmpd="sng" algn="ctr">
            <a:noFill/>
            <a:prstDash val="solid"/>
            <a:miter lim="800000"/>
          </a:ln>
          <a:effectLst/>
        </p:spPr>
        <p:txBody>
          <a:bodyPr rtlCol="0" anchor="ctr"/>
          <a:lstStyle/>
          <a:p>
            <a:pPr lvl="0" algn="r">
              <a:defRPr/>
            </a:pPr>
            <a:r>
              <a:rPr lang="en-US" sz="3200" kern="0" dirty="0">
                <a:solidFill>
                  <a:schemeClr val="tx1">
                    <a:lumMod val="95000"/>
                    <a:lumOff val="5000"/>
                  </a:schemeClr>
                </a:solidFill>
                <a:latin typeface="Gill Sans MT" panose="020B0502020104020203" pitchFamily="34" charset="0"/>
                <a:cs typeface="Arial" panose="020B0604020202020204" pitchFamily="34" charset="0"/>
              </a:rPr>
              <a:t>Effective utilization of Resources</a:t>
            </a:r>
            <a:endParaRPr kumimoji="0" lang="en-US" sz="3200" b="0" i="0" u="none" strike="noStrike" kern="0" cap="none" spc="0" normalizeH="0" baseline="0" noProof="0" dirty="0">
              <a:ln>
                <a:noFill/>
              </a:ln>
              <a:solidFill>
                <a:schemeClr val="tx1">
                  <a:lumMod val="95000"/>
                  <a:lumOff val="5000"/>
                </a:schemeClr>
              </a:solidFill>
              <a:effectLst/>
              <a:uLnTx/>
              <a:uFillTx/>
              <a:latin typeface="Gill Sans MT" panose="020B0502020104020203" pitchFamily="34" charset="0"/>
              <a:cs typeface="Arial" panose="020B0604020202020204" pitchFamily="34" charset="0"/>
            </a:endParaRPr>
          </a:p>
        </p:txBody>
      </p:sp>
      <p:grpSp>
        <p:nvGrpSpPr>
          <p:cNvPr id="3" name="Group 2"/>
          <p:cNvGrpSpPr/>
          <p:nvPr/>
        </p:nvGrpSpPr>
        <p:grpSpPr>
          <a:xfrm>
            <a:off x="2449506" y="1003971"/>
            <a:ext cx="4967998" cy="4848148"/>
            <a:chOff x="3691697" y="320016"/>
            <a:chExt cx="5464794" cy="5332971"/>
          </a:xfrm>
          <a:effectLst>
            <a:outerShdw blurRad="63500" sx="102000" sy="102000" algn="ctr" rotWithShape="0">
              <a:prstClr val="black">
                <a:alpha val="40000"/>
              </a:prstClr>
            </a:outerShdw>
          </a:effectLst>
        </p:grpSpPr>
        <p:sp>
          <p:nvSpPr>
            <p:cNvPr id="6" name="Rectangle 5"/>
            <p:cNvSpPr/>
            <p:nvPr/>
          </p:nvSpPr>
          <p:spPr>
            <a:xfrm>
              <a:off x="5247332" y="1823204"/>
              <a:ext cx="1176763" cy="1154214"/>
            </a:xfrm>
            <a:prstGeom prst="rect">
              <a:avLst/>
            </a:prstGeom>
            <a:solidFill>
              <a:srgbClr val="DF362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6424094" y="1823204"/>
              <a:ext cx="1176763" cy="1154214"/>
            </a:xfrm>
            <a:prstGeom prst="rect">
              <a:avLst/>
            </a:prstGeom>
            <a:solidFill>
              <a:srgbClr val="FD9E0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Rectangle 7"/>
            <p:cNvSpPr/>
            <p:nvPr/>
          </p:nvSpPr>
          <p:spPr>
            <a:xfrm>
              <a:off x="5247332" y="2977419"/>
              <a:ext cx="1176763" cy="1154214"/>
            </a:xfrm>
            <a:prstGeom prst="rect">
              <a:avLst/>
            </a:prstGeom>
            <a:solidFill>
              <a:srgbClr val="00B0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p:nvSpPr>
          <p:spPr>
            <a:xfrm>
              <a:off x="6424094" y="2977419"/>
              <a:ext cx="1176763" cy="1154214"/>
            </a:xfrm>
            <a:prstGeom prst="rect">
              <a:avLst/>
            </a:prstGeom>
            <a:solidFill>
              <a:srgbClr val="0178B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Pentagon 9"/>
            <p:cNvSpPr/>
            <p:nvPr/>
          </p:nvSpPr>
          <p:spPr>
            <a:xfrm rot="16200000">
              <a:off x="5076361" y="492923"/>
              <a:ext cx="1522578" cy="1176763"/>
            </a:xfrm>
            <a:prstGeom prst="homePlate">
              <a:avLst>
                <a:gd name="adj" fmla="val 36141"/>
              </a:avLst>
            </a:prstGeom>
            <a:solidFill>
              <a:srgbClr val="DF362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Pentagon 10"/>
            <p:cNvSpPr/>
            <p:nvPr/>
          </p:nvSpPr>
          <p:spPr>
            <a:xfrm>
              <a:off x="7600856" y="1824433"/>
              <a:ext cx="1555635" cy="1151759"/>
            </a:xfrm>
            <a:prstGeom prst="homePlate">
              <a:avLst>
                <a:gd name="adj" fmla="val 36141"/>
              </a:avLst>
            </a:prstGeom>
            <a:solidFill>
              <a:srgbClr val="FD9E01">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Pentagon 11"/>
            <p:cNvSpPr/>
            <p:nvPr/>
          </p:nvSpPr>
          <p:spPr>
            <a:xfrm rot="5400000">
              <a:off x="6251185" y="4303315"/>
              <a:ext cx="1522580" cy="1176763"/>
            </a:xfrm>
            <a:prstGeom prst="homePlate">
              <a:avLst>
                <a:gd name="adj" fmla="val 36141"/>
              </a:avLst>
            </a:prstGeom>
            <a:solidFill>
              <a:srgbClr val="0178BC">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Pentagon 12"/>
            <p:cNvSpPr/>
            <p:nvPr/>
          </p:nvSpPr>
          <p:spPr>
            <a:xfrm rot="10800000">
              <a:off x="3691697" y="2978646"/>
              <a:ext cx="1555635" cy="1151759"/>
            </a:xfrm>
            <a:prstGeom prst="homePlate">
              <a:avLst>
                <a:gd name="adj" fmla="val 36141"/>
              </a:avLst>
            </a:prstGeom>
            <a:solidFill>
              <a:srgbClr val="00B09B">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a:off x="6424095" y="4131633"/>
              <a:ext cx="1176763" cy="192779"/>
            </a:xfrm>
            <a:prstGeom prst="rect">
              <a:avLst/>
            </a:prstGeom>
          </p:spPr>
        </p:pic>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rot="5400000">
              <a:off x="4572971" y="3453588"/>
              <a:ext cx="1151759" cy="196964"/>
            </a:xfrm>
            <a:prstGeom prst="rect">
              <a:avLst/>
            </a:prstGeom>
          </p:spPr>
        </p:pic>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rot="16200000">
              <a:off x="7123458" y="2300603"/>
              <a:ext cx="1151759" cy="196964"/>
            </a:xfrm>
            <a:prstGeom prst="rect">
              <a:avLst/>
            </a:prstGeom>
          </p:spPr>
        </p:pic>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b="62941"/>
            <a:stretch/>
          </p:blipFill>
          <p:spPr>
            <a:xfrm flipH="1" flipV="1">
              <a:off x="5247331" y="1629199"/>
              <a:ext cx="1176763" cy="192779"/>
            </a:xfrm>
            <a:prstGeom prst="rect">
              <a:avLst/>
            </a:prstGeom>
          </p:spPr>
        </p:pic>
        <p:sp>
          <p:nvSpPr>
            <p:cNvPr id="18" name="TextBox 17"/>
            <p:cNvSpPr txBox="1"/>
            <p:nvPr/>
          </p:nvSpPr>
          <p:spPr>
            <a:xfrm>
              <a:off x="5274887" y="737656"/>
              <a:ext cx="1176763" cy="1015662"/>
            </a:xfrm>
            <a:prstGeom prst="rect">
              <a:avLst/>
            </a:prstGeom>
            <a:noFill/>
          </p:spPr>
          <p:txBody>
            <a:bodyPr wrap="square" rtlCol="0">
              <a:spAutoFit/>
            </a:bodyPr>
            <a:lstStyle/>
            <a:p>
              <a:pPr algn="ctr"/>
              <a:r>
                <a:rPr lang="en-US" sz="5400" b="1" dirty="0">
                  <a:solidFill>
                    <a:prstClr val="white"/>
                  </a:solidFill>
                  <a:latin typeface="Arial" panose="020B0604020202020204" pitchFamily="34" charset="0"/>
                  <a:cs typeface="Arial" panose="020B0604020202020204" pitchFamily="34" charset="0"/>
                </a:rPr>
                <a:t>01</a:t>
              </a:r>
            </a:p>
          </p:txBody>
        </p:sp>
        <p:sp>
          <p:nvSpPr>
            <p:cNvPr id="19" name="TextBox 18"/>
            <p:cNvSpPr txBox="1"/>
            <p:nvPr/>
          </p:nvSpPr>
          <p:spPr>
            <a:xfrm>
              <a:off x="7699339" y="1859517"/>
              <a:ext cx="1176763" cy="1015662"/>
            </a:xfrm>
            <a:prstGeom prst="rect">
              <a:avLst/>
            </a:prstGeom>
            <a:noFill/>
          </p:spPr>
          <p:txBody>
            <a:bodyPr wrap="square" rtlCol="0">
              <a:spAutoFit/>
            </a:bodyPr>
            <a:lstStyle/>
            <a:p>
              <a:pPr algn="ctr"/>
              <a:r>
                <a:rPr lang="en-US" sz="5400" b="1" dirty="0">
                  <a:solidFill>
                    <a:prstClr val="white"/>
                  </a:solidFill>
                  <a:latin typeface="Arial" panose="020B0604020202020204" pitchFamily="34" charset="0"/>
                  <a:cs typeface="Arial" panose="020B0604020202020204" pitchFamily="34" charset="0"/>
                </a:rPr>
                <a:t>02</a:t>
              </a:r>
            </a:p>
          </p:txBody>
        </p:sp>
        <p:sp>
          <p:nvSpPr>
            <p:cNvPr id="20" name="TextBox 19"/>
            <p:cNvSpPr txBox="1"/>
            <p:nvPr/>
          </p:nvSpPr>
          <p:spPr>
            <a:xfrm>
              <a:off x="6409763" y="4429578"/>
              <a:ext cx="1176763" cy="1015662"/>
            </a:xfrm>
            <a:prstGeom prst="rect">
              <a:avLst/>
            </a:prstGeom>
            <a:noFill/>
          </p:spPr>
          <p:txBody>
            <a:bodyPr wrap="square" rtlCol="0">
              <a:spAutoFit/>
            </a:bodyPr>
            <a:lstStyle/>
            <a:p>
              <a:pPr algn="ctr"/>
              <a:r>
                <a:rPr lang="en-US" sz="5400" b="1" dirty="0">
                  <a:solidFill>
                    <a:prstClr val="white"/>
                  </a:solidFill>
                  <a:latin typeface="Arial" panose="020B0604020202020204" pitchFamily="34" charset="0"/>
                  <a:cs typeface="Arial" panose="020B0604020202020204" pitchFamily="34" charset="0"/>
                </a:rPr>
                <a:t>03</a:t>
              </a:r>
            </a:p>
          </p:txBody>
        </p:sp>
        <p:sp>
          <p:nvSpPr>
            <p:cNvPr id="21" name="TextBox 20"/>
            <p:cNvSpPr txBox="1"/>
            <p:nvPr/>
          </p:nvSpPr>
          <p:spPr>
            <a:xfrm>
              <a:off x="3993392" y="3026282"/>
              <a:ext cx="1176762" cy="1015662"/>
            </a:xfrm>
            <a:prstGeom prst="rect">
              <a:avLst/>
            </a:prstGeom>
            <a:noFill/>
          </p:spPr>
          <p:txBody>
            <a:bodyPr wrap="square" rtlCol="0">
              <a:spAutoFit/>
            </a:bodyPr>
            <a:lstStyle/>
            <a:p>
              <a:pPr algn="ctr"/>
              <a:r>
                <a:rPr lang="en-US" sz="5400" b="1" dirty="0">
                  <a:solidFill>
                    <a:prstClr val="white"/>
                  </a:solidFill>
                  <a:latin typeface="Arial" panose="020B0604020202020204" pitchFamily="34" charset="0"/>
                  <a:cs typeface="Arial" panose="020B0604020202020204" pitchFamily="34" charset="0"/>
                </a:rPr>
                <a:t>04</a:t>
              </a:r>
            </a:p>
          </p:txBody>
        </p:sp>
        <p:sp>
          <p:nvSpPr>
            <p:cNvPr id="26" name="Freeform 6"/>
            <p:cNvSpPr>
              <a:spLocks noEditPoints="1"/>
            </p:cNvSpPr>
            <p:nvPr/>
          </p:nvSpPr>
          <p:spPr bwMode="auto">
            <a:xfrm>
              <a:off x="5539072" y="3245305"/>
              <a:ext cx="614356" cy="618442"/>
            </a:xfrm>
            <a:custGeom>
              <a:avLst/>
              <a:gdLst>
                <a:gd name="T0" fmla="*/ 1078 w 3366"/>
                <a:gd name="T1" fmla="*/ 2244 h 3464"/>
                <a:gd name="T2" fmla="*/ 1804 w 3366"/>
                <a:gd name="T3" fmla="*/ 2131 h 3464"/>
                <a:gd name="T4" fmla="*/ 1741 w 3366"/>
                <a:gd name="T5" fmla="*/ 452 h 3464"/>
                <a:gd name="T6" fmla="*/ 1878 w 3366"/>
                <a:gd name="T7" fmla="*/ 927 h 3464"/>
                <a:gd name="T8" fmla="*/ 1741 w 3366"/>
                <a:gd name="T9" fmla="*/ 452 h 3464"/>
                <a:gd name="T10" fmla="*/ 281 w 3366"/>
                <a:gd name="T11" fmla="*/ 3183 h 3464"/>
                <a:gd name="T12" fmla="*/ 2387 w 3366"/>
                <a:gd name="T13" fmla="*/ 1716 h 3464"/>
                <a:gd name="T14" fmla="*/ 2088 w 3366"/>
                <a:gd name="T15" fmla="*/ 2021 h 3464"/>
                <a:gd name="T16" fmla="*/ 1886 w 3366"/>
                <a:gd name="T17" fmla="*/ 2215 h 3464"/>
                <a:gd name="T18" fmla="*/ 2088 w 3366"/>
                <a:gd name="T19" fmla="*/ 2463 h 3464"/>
                <a:gd name="T20" fmla="*/ 580 w 3366"/>
                <a:gd name="T21" fmla="*/ 2604 h 3464"/>
                <a:gd name="T22" fmla="*/ 870 w 3366"/>
                <a:gd name="T23" fmla="*/ 2463 h 3464"/>
                <a:gd name="T24" fmla="*/ 580 w 3366"/>
                <a:gd name="T25" fmla="*/ 2021 h 3464"/>
                <a:gd name="T26" fmla="*/ 1110 w 3366"/>
                <a:gd name="T27" fmla="*/ 1880 h 3464"/>
                <a:gd name="T28" fmla="*/ 1366 w 3366"/>
                <a:gd name="T29" fmla="*/ 1438 h 3464"/>
                <a:gd name="T30" fmla="*/ 580 w 3366"/>
                <a:gd name="T31" fmla="*/ 1296 h 3464"/>
                <a:gd name="T32" fmla="*/ 1666 w 3366"/>
                <a:gd name="T33" fmla="*/ 1138 h 3464"/>
                <a:gd name="T34" fmla="*/ 1532 w 3366"/>
                <a:gd name="T35" fmla="*/ 281 h 3464"/>
                <a:gd name="T36" fmla="*/ 0 w 3366"/>
                <a:gd name="T37" fmla="*/ 0 h 3464"/>
                <a:gd name="T38" fmla="*/ 2241 w 3366"/>
                <a:gd name="T39" fmla="*/ 565 h 3464"/>
                <a:gd name="T40" fmla="*/ 2661 w 3366"/>
                <a:gd name="T41" fmla="*/ 150 h 3464"/>
                <a:gd name="T42" fmla="*/ 2712 w 3366"/>
                <a:gd name="T43" fmla="*/ 117 h 3464"/>
                <a:gd name="T44" fmla="*/ 2765 w 3366"/>
                <a:gd name="T45" fmla="*/ 97 h 3464"/>
                <a:gd name="T46" fmla="*/ 2816 w 3366"/>
                <a:gd name="T47" fmla="*/ 90 h 3464"/>
                <a:gd name="T48" fmla="*/ 2863 w 3366"/>
                <a:gd name="T49" fmla="*/ 100 h 3464"/>
                <a:gd name="T50" fmla="*/ 2900 w 3366"/>
                <a:gd name="T51" fmla="*/ 125 h 3464"/>
                <a:gd name="T52" fmla="*/ 3347 w 3366"/>
                <a:gd name="T53" fmla="*/ 578 h 3464"/>
                <a:gd name="T54" fmla="*/ 3364 w 3366"/>
                <a:gd name="T55" fmla="*/ 626 h 3464"/>
                <a:gd name="T56" fmla="*/ 3363 w 3366"/>
                <a:gd name="T57" fmla="*/ 680 h 3464"/>
                <a:gd name="T58" fmla="*/ 3344 w 3366"/>
                <a:gd name="T59" fmla="*/ 739 h 3464"/>
                <a:gd name="T60" fmla="*/ 3310 w 3366"/>
                <a:gd name="T61" fmla="*/ 796 h 3464"/>
                <a:gd name="T62" fmla="*/ 2668 w 3366"/>
                <a:gd name="T63" fmla="*/ 1437 h 3464"/>
                <a:gd name="T64" fmla="*/ 0 w 3366"/>
                <a:gd name="T65" fmla="*/ 3464 h 3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66" h="3464">
                  <a:moveTo>
                    <a:pt x="1323" y="1647"/>
                  </a:moveTo>
                  <a:lnTo>
                    <a:pt x="1078" y="2244"/>
                  </a:lnTo>
                  <a:lnTo>
                    <a:pt x="1207" y="2372"/>
                  </a:lnTo>
                  <a:lnTo>
                    <a:pt x="1804" y="2131"/>
                  </a:lnTo>
                  <a:lnTo>
                    <a:pt x="1323" y="1647"/>
                  </a:lnTo>
                  <a:close/>
                  <a:moveTo>
                    <a:pt x="1741" y="452"/>
                  </a:moveTo>
                  <a:lnTo>
                    <a:pt x="1741" y="927"/>
                  </a:lnTo>
                  <a:lnTo>
                    <a:pt x="1878" y="927"/>
                  </a:lnTo>
                  <a:lnTo>
                    <a:pt x="2041" y="763"/>
                  </a:lnTo>
                  <a:lnTo>
                    <a:pt x="1741" y="452"/>
                  </a:lnTo>
                  <a:close/>
                  <a:moveTo>
                    <a:pt x="281" y="281"/>
                  </a:moveTo>
                  <a:lnTo>
                    <a:pt x="281" y="3183"/>
                  </a:lnTo>
                  <a:lnTo>
                    <a:pt x="2387" y="3183"/>
                  </a:lnTo>
                  <a:lnTo>
                    <a:pt x="2387" y="1716"/>
                  </a:lnTo>
                  <a:lnTo>
                    <a:pt x="2088" y="2014"/>
                  </a:lnTo>
                  <a:lnTo>
                    <a:pt x="2088" y="2021"/>
                  </a:lnTo>
                  <a:lnTo>
                    <a:pt x="2082" y="2021"/>
                  </a:lnTo>
                  <a:lnTo>
                    <a:pt x="1886" y="2215"/>
                  </a:lnTo>
                  <a:lnTo>
                    <a:pt x="1275" y="2463"/>
                  </a:lnTo>
                  <a:lnTo>
                    <a:pt x="2088" y="2463"/>
                  </a:lnTo>
                  <a:lnTo>
                    <a:pt x="2088" y="2604"/>
                  </a:lnTo>
                  <a:lnTo>
                    <a:pt x="580" y="2604"/>
                  </a:lnTo>
                  <a:lnTo>
                    <a:pt x="580" y="2463"/>
                  </a:lnTo>
                  <a:lnTo>
                    <a:pt x="870" y="2463"/>
                  </a:lnTo>
                  <a:lnTo>
                    <a:pt x="1052" y="2021"/>
                  </a:lnTo>
                  <a:lnTo>
                    <a:pt x="580" y="2021"/>
                  </a:lnTo>
                  <a:lnTo>
                    <a:pt x="580" y="1880"/>
                  </a:lnTo>
                  <a:lnTo>
                    <a:pt x="1110" y="1880"/>
                  </a:lnTo>
                  <a:lnTo>
                    <a:pt x="1238" y="1564"/>
                  </a:lnTo>
                  <a:lnTo>
                    <a:pt x="1366" y="1438"/>
                  </a:lnTo>
                  <a:lnTo>
                    <a:pt x="580" y="1438"/>
                  </a:lnTo>
                  <a:lnTo>
                    <a:pt x="580" y="1296"/>
                  </a:lnTo>
                  <a:lnTo>
                    <a:pt x="1506" y="1296"/>
                  </a:lnTo>
                  <a:lnTo>
                    <a:pt x="1666" y="1138"/>
                  </a:lnTo>
                  <a:lnTo>
                    <a:pt x="1532" y="1138"/>
                  </a:lnTo>
                  <a:lnTo>
                    <a:pt x="1532" y="281"/>
                  </a:lnTo>
                  <a:lnTo>
                    <a:pt x="281" y="281"/>
                  </a:lnTo>
                  <a:close/>
                  <a:moveTo>
                    <a:pt x="0" y="0"/>
                  </a:moveTo>
                  <a:lnTo>
                    <a:pt x="1696" y="0"/>
                  </a:lnTo>
                  <a:lnTo>
                    <a:pt x="2241" y="565"/>
                  </a:lnTo>
                  <a:lnTo>
                    <a:pt x="2637" y="171"/>
                  </a:lnTo>
                  <a:lnTo>
                    <a:pt x="2661" y="150"/>
                  </a:lnTo>
                  <a:lnTo>
                    <a:pt x="2686" y="131"/>
                  </a:lnTo>
                  <a:lnTo>
                    <a:pt x="2712" y="117"/>
                  </a:lnTo>
                  <a:lnTo>
                    <a:pt x="2739" y="104"/>
                  </a:lnTo>
                  <a:lnTo>
                    <a:pt x="2765" y="97"/>
                  </a:lnTo>
                  <a:lnTo>
                    <a:pt x="2791" y="91"/>
                  </a:lnTo>
                  <a:lnTo>
                    <a:pt x="2816" y="90"/>
                  </a:lnTo>
                  <a:lnTo>
                    <a:pt x="2840" y="93"/>
                  </a:lnTo>
                  <a:lnTo>
                    <a:pt x="2863" y="100"/>
                  </a:lnTo>
                  <a:lnTo>
                    <a:pt x="2882" y="110"/>
                  </a:lnTo>
                  <a:lnTo>
                    <a:pt x="2900" y="125"/>
                  </a:lnTo>
                  <a:lnTo>
                    <a:pt x="3332" y="558"/>
                  </a:lnTo>
                  <a:lnTo>
                    <a:pt x="3347" y="578"/>
                  </a:lnTo>
                  <a:lnTo>
                    <a:pt x="3358" y="600"/>
                  </a:lnTo>
                  <a:lnTo>
                    <a:pt x="3364" y="626"/>
                  </a:lnTo>
                  <a:lnTo>
                    <a:pt x="3366" y="652"/>
                  </a:lnTo>
                  <a:lnTo>
                    <a:pt x="3363" y="680"/>
                  </a:lnTo>
                  <a:lnTo>
                    <a:pt x="3356" y="710"/>
                  </a:lnTo>
                  <a:lnTo>
                    <a:pt x="3344" y="739"/>
                  </a:lnTo>
                  <a:lnTo>
                    <a:pt x="3329" y="767"/>
                  </a:lnTo>
                  <a:lnTo>
                    <a:pt x="3310" y="796"/>
                  </a:lnTo>
                  <a:lnTo>
                    <a:pt x="3286" y="822"/>
                  </a:lnTo>
                  <a:lnTo>
                    <a:pt x="2668" y="1437"/>
                  </a:lnTo>
                  <a:lnTo>
                    <a:pt x="2668" y="3464"/>
                  </a:lnTo>
                  <a:lnTo>
                    <a:pt x="0" y="3464"/>
                  </a:lnTo>
                  <a:lnTo>
                    <a:pt x="0"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27" name="Freeform 11"/>
            <p:cNvSpPr>
              <a:spLocks noEditPoints="1"/>
            </p:cNvSpPr>
            <p:nvPr/>
          </p:nvSpPr>
          <p:spPr bwMode="auto">
            <a:xfrm>
              <a:off x="5536882" y="2172702"/>
              <a:ext cx="618734" cy="452763"/>
            </a:xfrm>
            <a:custGeom>
              <a:avLst/>
              <a:gdLst>
                <a:gd name="T0" fmla="*/ 2212 w 3390"/>
                <a:gd name="T1" fmla="*/ 1401 h 2540"/>
                <a:gd name="T2" fmla="*/ 2082 w 3390"/>
                <a:gd name="T3" fmla="*/ 1890 h 2540"/>
                <a:gd name="T4" fmla="*/ 2394 w 3390"/>
                <a:gd name="T5" fmla="*/ 2275 h 2540"/>
                <a:gd name="T6" fmla="*/ 2900 w 3390"/>
                <a:gd name="T7" fmla="*/ 2249 h 2540"/>
                <a:gd name="T8" fmla="*/ 3170 w 3390"/>
                <a:gd name="T9" fmla="*/ 1832 h 2540"/>
                <a:gd name="T10" fmla="*/ 2991 w 3390"/>
                <a:gd name="T11" fmla="*/ 1361 h 2540"/>
                <a:gd name="T12" fmla="*/ 707 w 3390"/>
                <a:gd name="T13" fmla="*/ 1223 h 2540"/>
                <a:gd name="T14" fmla="*/ 290 w 3390"/>
                <a:gd name="T15" fmla="*/ 1493 h 2540"/>
                <a:gd name="T16" fmla="*/ 264 w 3390"/>
                <a:gd name="T17" fmla="*/ 1999 h 2540"/>
                <a:gd name="T18" fmla="*/ 649 w 3390"/>
                <a:gd name="T19" fmla="*/ 2312 h 2540"/>
                <a:gd name="T20" fmla="*/ 1137 w 3390"/>
                <a:gd name="T21" fmla="*/ 2182 h 2540"/>
                <a:gd name="T22" fmla="*/ 1316 w 3390"/>
                <a:gd name="T23" fmla="*/ 1712 h 2540"/>
                <a:gd name="T24" fmla="*/ 1046 w 3390"/>
                <a:gd name="T25" fmla="*/ 1295 h 2540"/>
                <a:gd name="T26" fmla="*/ 1556 w 3390"/>
                <a:gd name="T27" fmla="*/ 896 h 2540"/>
                <a:gd name="T28" fmla="*/ 1337 w 3390"/>
                <a:gd name="T29" fmla="*/ 1029 h 2540"/>
                <a:gd name="T30" fmla="*/ 1556 w 3390"/>
                <a:gd name="T31" fmla="*/ 1160 h 2540"/>
                <a:gd name="T32" fmla="*/ 1947 w 3390"/>
                <a:gd name="T33" fmla="*/ 1130 h 2540"/>
                <a:gd name="T34" fmla="*/ 2024 w 3390"/>
                <a:gd name="T35" fmla="*/ 973 h 2540"/>
                <a:gd name="T36" fmla="*/ 1695 w 3390"/>
                <a:gd name="T37" fmla="*/ 886 h 2540"/>
                <a:gd name="T38" fmla="*/ 1950 w 3390"/>
                <a:gd name="T39" fmla="*/ 406 h 2540"/>
                <a:gd name="T40" fmla="*/ 2007 w 3390"/>
                <a:gd name="T41" fmla="*/ 460 h 2540"/>
                <a:gd name="T42" fmla="*/ 2283 w 3390"/>
                <a:gd name="T43" fmla="*/ 342 h 2540"/>
                <a:gd name="T44" fmla="*/ 2422 w 3390"/>
                <a:gd name="T45" fmla="*/ 372 h 2540"/>
                <a:gd name="T46" fmla="*/ 2439 w 3390"/>
                <a:gd name="T47" fmla="*/ 294 h 2540"/>
                <a:gd name="T48" fmla="*/ 2260 w 3390"/>
                <a:gd name="T49" fmla="*/ 260 h 2540"/>
                <a:gd name="T50" fmla="*/ 954 w 3390"/>
                <a:gd name="T51" fmla="*/ 292 h 2540"/>
                <a:gd name="T52" fmla="*/ 955 w 3390"/>
                <a:gd name="T53" fmla="*/ 371 h 2540"/>
                <a:gd name="T54" fmla="*/ 1078 w 3390"/>
                <a:gd name="T55" fmla="*/ 346 h 2540"/>
                <a:gd name="T56" fmla="*/ 1326 w 3390"/>
                <a:gd name="T57" fmla="*/ 400 h 2540"/>
                <a:gd name="T58" fmla="*/ 1445 w 3390"/>
                <a:gd name="T59" fmla="*/ 441 h 2540"/>
                <a:gd name="T60" fmla="*/ 1225 w 3390"/>
                <a:gd name="T61" fmla="*/ 268 h 2540"/>
                <a:gd name="T62" fmla="*/ 1449 w 3390"/>
                <a:gd name="T63" fmla="*/ 92 h 2540"/>
                <a:gd name="T64" fmla="*/ 1505 w 3390"/>
                <a:gd name="T65" fmla="*/ 324 h 2540"/>
                <a:gd name="T66" fmla="*/ 1529 w 3390"/>
                <a:gd name="T67" fmla="*/ 705 h 2540"/>
                <a:gd name="T68" fmla="*/ 1626 w 3390"/>
                <a:gd name="T69" fmla="*/ 626 h 2540"/>
                <a:gd name="T70" fmla="*/ 1745 w 3390"/>
                <a:gd name="T71" fmla="*/ 610 h 2540"/>
                <a:gd name="T72" fmla="*/ 1828 w 3390"/>
                <a:gd name="T73" fmla="*/ 699 h 2540"/>
                <a:gd name="T74" fmla="*/ 1879 w 3390"/>
                <a:gd name="T75" fmla="*/ 406 h 2540"/>
                <a:gd name="T76" fmla="*/ 1904 w 3390"/>
                <a:gd name="T77" fmla="*/ 153 h 2540"/>
                <a:gd name="T78" fmla="*/ 2166 w 3390"/>
                <a:gd name="T79" fmla="*/ 1 h 2540"/>
                <a:gd name="T80" fmla="*/ 2396 w 3390"/>
                <a:gd name="T81" fmla="*/ 155 h 2540"/>
                <a:gd name="T82" fmla="*/ 2582 w 3390"/>
                <a:gd name="T83" fmla="*/ 410 h 2540"/>
                <a:gd name="T84" fmla="*/ 2844 w 3390"/>
                <a:gd name="T85" fmla="*/ 783 h 2540"/>
                <a:gd name="T86" fmla="*/ 3126 w 3390"/>
                <a:gd name="T87" fmla="*/ 1187 h 2540"/>
                <a:gd name="T88" fmla="*/ 3292 w 3390"/>
                <a:gd name="T89" fmla="*/ 1426 h 2540"/>
                <a:gd name="T90" fmla="*/ 3390 w 3390"/>
                <a:gd name="T91" fmla="*/ 1772 h 2540"/>
                <a:gd name="T92" fmla="*/ 3166 w 3390"/>
                <a:gd name="T93" fmla="*/ 2314 h 2540"/>
                <a:gd name="T94" fmla="*/ 2624 w 3390"/>
                <a:gd name="T95" fmla="*/ 2540 h 2540"/>
                <a:gd name="T96" fmla="*/ 2082 w 3390"/>
                <a:gd name="T97" fmla="*/ 2314 h 2540"/>
                <a:gd name="T98" fmla="*/ 1859 w 3390"/>
                <a:gd name="T99" fmla="*/ 1772 h 2540"/>
                <a:gd name="T100" fmla="*/ 1805 w 3390"/>
                <a:gd name="T101" fmla="*/ 1469 h 2540"/>
                <a:gd name="T102" fmla="*/ 1547 w 3390"/>
                <a:gd name="T103" fmla="*/ 1507 h 2540"/>
                <a:gd name="T104" fmla="*/ 1468 w 3390"/>
                <a:gd name="T105" fmla="*/ 2101 h 2540"/>
                <a:gd name="T106" fmla="*/ 1039 w 3390"/>
                <a:gd name="T107" fmla="*/ 2491 h 2540"/>
                <a:gd name="T108" fmla="*/ 442 w 3390"/>
                <a:gd name="T109" fmla="*/ 2466 h 2540"/>
                <a:gd name="T110" fmla="*/ 48 w 3390"/>
                <a:gd name="T111" fmla="*/ 2039 h 2540"/>
                <a:gd name="T112" fmla="*/ 34 w 3390"/>
                <a:gd name="T113" fmla="*/ 1579 h 2540"/>
                <a:gd name="T114" fmla="*/ 170 w 3390"/>
                <a:gd name="T115" fmla="*/ 1318 h 2540"/>
                <a:gd name="T116" fmla="*/ 413 w 3390"/>
                <a:gd name="T117" fmla="*/ 972 h 2540"/>
                <a:gd name="T118" fmla="*/ 703 w 3390"/>
                <a:gd name="T119" fmla="*/ 558 h 2540"/>
                <a:gd name="T120" fmla="*/ 888 w 3390"/>
                <a:gd name="T121" fmla="*/ 294 h 2540"/>
                <a:gd name="T122" fmla="*/ 1124 w 3390"/>
                <a:gd name="T123" fmla="*/ 34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90" h="2540">
                  <a:moveTo>
                    <a:pt x="2622" y="1219"/>
                  </a:moveTo>
                  <a:lnTo>
                    <a:pt x="2561" y="1223"/>
                  </a:lnTo>
                  <a:lnTo>
                    <a:pt x="2503" y="1232"/>
                  </a:lnTo>
                  <a:lnTo>
                    <a:pt x="2447" y="1248"/>
                  </a:lnTo>
                  <a:lnTo>
                    <a:pt x="2394" y="1269"/>
                  </a:lnTo>
                  <a:lnTo>
                    <a:pt x="2343" y="1295"/>
                  </a:lnTo>
                  <a:lnTo>
                    <a:pt x="2296" y="1326"/>
                  </a:lnTo>
                  <a:lnTo>
                    <a:pt x="2252" y="1361"/>
                  </a:lnTo>
                  <a:lnTo>
                    <a:pt x="2212" y="1401"/>
                  </a:lnTo>
                  <a:lnTo>
                    <a:pt x="2176" y="1446"/>
                  </a:lnTo>
                  <a:lnTo>
                    <a:pt x="2144" y="1493"/>
                  </a:lnTo>
                  <a:lnTo>
                    <a:pt x="2118" y="1544"/>
                  </a:lnTo>
                  <a:lnTo>
                    <a:pt x="2097" y="1597"/>
                  </a:lnTo>
                  <a:lnTo>
                    <a:pt x="2082" y="1653"/>
                  </a:lnTo>
                  <a:lnTo>
                    <a:pt x="2073" y="1712"/>
                  </a:lnTo>
                  <a:lnTo>
                    <a:pt x="2070" y="1772"/>
                  </a:lnTo>
                  <a:lnTo>
                    <a:pt x="2073" y="1832"/>
                  </a:lnTo>
                  <a:lnTo>
                    <a:pt x="2082" y="1890"/>
                  </a:lnTo>
                  <a:lnTo>
                    <a:pt x="2097" y="1947"/>
                  </a:lnTo>
                  <a:lnTo>
                    <a:pt x="2118" y="1999"/>
                  </a:lnTo>
                  <a:lnTo>
                    <a:pt x="2144" y="2051"/>
                  </a:lnTo>
                  <a:lnTo>
                    <a:pt x="2176" y="2098"/>
                  </a:lnTo>
                  <a:lnTo>
                    <a:pt x="2212" y="2142"/>
                  </a:lnTo>
                  <a:lnTo>
                    <a:pt x="2252" y="2182"/>
                  </a:lnTo>
                  <a:lnTo>
                    <a:pt x="2296" y="2218"/>
                  </a:lnTo>
                  <a:lnTo>
                    <a:pt x="2343" y="2249"/>
                  </a:lnTo>
                  <a:lnTo>
                    <a:pt x="2394" y="2275"/>
                  </a:lnTo>
                  <a:lnTo>
                    <a:pt x="2447" y="2296"/>
                  </a:lnTo>
                  <a:lnTo>
                    <a:pt x="2503" y="2312"/>
                  </a:lnTo>
                  <a:lnTo>
                    <a:pt x="2561" y="2322"/>
                  </a:lnTo>
                  <a:lnTo>
                    <a:pt x="2622" y="2325"/>
                  </a:lnTo>
                  <a:lnTo>
                    <a:pt x="2682" y="2322"/>
                  </a:lnTo>
                  <a:lnTo>
                    <a:pt x="2740" y="2312"/>
                  </a:lnTo>
                  <a:lnTo>
                    <a:pt x="2795" y="2296"/>
                  </a:lnTo>
                  <a:lnTo>
                    <a:pt x="2849" y="2275"/>
                  </a:lnTo>
                  <a:lnTo>
                    <a:pt x="2900" y="2249"/>
                  </a:lnTo>
                  <a:lnTo>
                    <a:pt x="2947" y="2218"/>
                  </a:lnTo>
                  <a:lnTo>
                    <a:pt x="2991" y="2182"/>
                  </a:lnTo>
                  <a:lnTo>
                    <a:pt x="3031" y="2142"/>
                  </a:lnTo>
                  <a:lnTo>
                    <a:pt x="3067" y="2098"/>
                  </a:lnTo>
                  <a:lnTo>
                    <a:pt x="3098" y="2051"/>
                  </a:lnTo>
                  <a:lnTo>
                    <a:pt x="3125" y="1999"/>
                  </a:lnTo>
                  <a:lnTo>
                    <a:pt x="3146" y="1947"/>
                  </a:lnTo>
                  <a:lnTo>
                    <a:pt x="3161" y="1890"/>
                  </a:lnTo>
                  <a:lnTo>
                    <a:pt x="3170" y="1832"/>
                  </a:lnTo>
                  <a:lnTo>
                    <a:pt x="3173" y="1772"/>
                  </a:lnTo>
                  <a:lnTo>
                    <a:pt x="3170" y="1712"/>
                  </a:lnTo>
                  <a:lnTo>
                    <a:pt x="3161" y="1653"/>
                  </a:lnTo>
                  <a:lnTo>
                    <a:pt x="3146" y="1597"/>
                  </a:lnTo>
                  <a:lnTo>
                    <a:pt x="3125" y="1544"/>
                  </a:lnTo>
                  <a:lnTo>
                    <a:pt x="3098" y="1493"/>
                  </a:lnTo>
                  <a:lnTo>
                    <a:pt x="3067" y="1446"/>
                  </a:lnTo>
                  <a:lnTo>
                    <a:pt x="3031" y="1401"/>
                  </a:lnTo>
                  <a:lnTo>
                    <a:pt x="2991" y="1361"/>
                  </a:lnTo>
                  <a:lnTo>
                    <a:pt x="2947" y="1326"/>
                  </a:lnTo>
                  <a:lnTo>
                    <a:pt x="2900" y="1295"/>
                  </a:lnTo>
                  <a:lnTo>
                    <a:pt x="2849" y="1269"/>
                  </a:lnTo>
                  <a:lnTo>
                    <a:pt x="2795" y="1248"/>
                  </a:lnTo>
                  <a:lnTo>
                    <a:pt x="2740" y="1232"/>
                  </a:lnTo>
                  <a:lnTo>
                    <a:pt x="2682" y="1223"/>
                  </a:lnTo>
                  <a:lnTo>
                    <a:pt x="2622" y="1219"/>
                  </a:lnTo>
                  <a:close/>
                  <a:moveTo>
                    <a:pt x="767" y="1219"/>
                  </a:moveTo>
                  <a:lnTo>
                    <a:pt x="707" y="1223"/>
                  </a:lnTo>
                  <a:lnTo>
                    <a:pt x="649" y="1232"/>
                  </a:lnTo>
                  <a:lnTo>
                    <a:pt x="593" y="1248"/>
                  </a:lnTo>
                  <a:lnTo>
                    <a:pt x="540" y="1269"/>
                  </a:lnTo>
                  <a:lnTo>
                    <a:pt x="489" y="1295"/>
                  </a:lnTo>
                  <a:lnTo>
                    <a:pt x="441" y="1326"/>
                  </a:lnTo>
                  <a:lnTo>
                    <a:pt x="398" y="1361"/>
                  </a:lnTo>
                  <a:lnTo>
                    <a:pt x="358" y="1401"/>
                  </a:lnTo>
                  <a:lnTo>
                    <a:pt x="322" y="1446"/>
                  </a:lnTo>
                  <a:lnTo>
                    <a:pt x="290" y="1493"/>
                  </a:lnTo>
                  <a:lnTo>
                    <a:pt x="264" y="1544"/>
                  </a:lnTo>
                  <a:lnTo>
                    <a:pt x="243" y="1597"/>
                  </a:lnTo>
                  <a:lnTo>
                    <a:pt x="228" y="1653"/>
                  </a:lnTo>
                  <a:lnTo>
                    <a:pt x="219" y="1712"/>
                  </a:lnTo>
                  <a:lnTo>
                    <a:pt x="216" y="1772"/>
                  </a:lnTo>
                  <a:lnTo>
                    <a:pt x="219" y="1832"/>
                  </a:lnTo>
                  <a:lnTo>
                    <a:pt x="228" y="1890"/>
                  </a:lnTo>
                  <a:lnTo>
                    <a:pt x="243" y="1947"/>
                  </a:lnTo>
                  <a:lnTo>
                    <a:pt x="264" y="1999"/>
                  </a:lnTo>
                  <a:lnTo>
                    <a:pt x="290" y="2051"/>
                  </a:lnTo>
                  <a:lnTo>
                    <a:pt x="322" y="2098"/>
                  </a:lnTo>
                  <a:lnTo>
                    <a:pt x="358" y="2142"/>
                  </a:lnTo>
                  <a:lnTo>
                    <a:pt x="398" y="2182"/>
                  </a:lnTo>
                  <a:lnTo>
                    <a:pt x="441" y="2218"/>
                  </a:lnTo>
                  <a:lnTo>
                    <a:pt x="489" y="2249"/>
                  </a:lnTo>
                  <a:lnTo>
                    <a:pt x="540" y="2275"/>
                  </a:lnTo>
                  <a:lnTo>
                    <a:pt x="593" y="2296"/>
                  </a:lnTo>
                  <a:lnTo>
                    <a:pt x="649" y="2312"/>
                  </a:lnTo>
                  <a:lnTo>
                    <a:pt x="707" y="2322"/>
                  </a:lnTo>
                  <a:lnTo>
                    <a:pt x="767" y="2325"/>
                  </a:lnTo>
                  <a:lnTo>
                    <a:pt x="828" y="2322"/>
                  </a:lnTo>
                  <a:lnTo>
                    <a:pt x="886" y="2312"/>
                  </a:lnTo>
                  <a:lnTo>
                    <a:pt x="942" y="2296"/>
                  </a:lnTo>
                  <a:lnTo>
                    <a:pt x="995" y="2275"/>
                  </a:lnTo>
                  <a:lnTo>
                    <a:pt x="1046" y="2249"/>
                  </a:lnTo>
                  <a:lnTo>
                    <a:pt x="1093" y="2218"/>
                  </a:lnTo>
                  <a:lnTo>
                    <a:pt x="1137" y="2182"/>
                  </a:lnTo>
                  <a:lnTo>
                    <a:pt x="1177" y="2142"/>
                  </a:lnTo>
                  <a:lnTo>
                    <a:pt x="1213" y="2098"/>
                  </a:lnTo>
                  <a:lnTo>
                    <a:pt x="1245" y="2051"/>
                  </a:lnTo>
                  <a:lnTo>
                    <a:pt x="1271" y="1999"/>
                  </a:lnTo>
                  <a:lnTo>
                    <a:pt x="1292" y="1947"/>
                  </a:lnTo>
                  <a:lnTo>
                    <a:pt x="1307" y="1890"/>
                  </a:lnTo>
                  <a:lnTo>
                    <a:pt x="1316" y="1832"/>
                  </a:lnTo>
                  <a:lnTo>
                    <a:pt x="1319" y="1772"/>
                  </a:lnTo>
                  <a:lnTo>
                    <a:pt x="1316" y="1712"/>
                  </a:lnTo>
                  <a:lnTo>
                    <a:pt x="1307" y="1653"/>
                  </a:lnTo>
                  <a:lnTo>
                    <a:pt x="1292" y="1597"/>
                  </a:lnTo>
                  <a:lnTo>
                    <a:pt x="1271" y="1544"/>
                  </a:lnTo>
                  <a:lnTo>
                    <a:pt x="1245" y="1493"/>
                  </a:lnTo>
                  <a:lnTo>
                    <a:pt x="1213" y="1446"/>
                  </a:lnTo>
                  <a:lnTo>
                    <a:pt x="1177" y="1401"/>
                  </a:lnTo>
                  <a:lnTo>
                    <a:pt x="1137" y="1361"/>
                  </a:lnTo>
                  <a:lnTo>
                    <a:pt x="1093" y="1326"/>
                  </a:lnTo>
                  <a:lnTo>
                    <a:pt x="1046" y="1295"/>
                  </a:lnTo>
                  <a:lnTo>
                    <a:pt x="995" y="1269"/>
                  </a:lnTo>
                  <a:lnTo>
                    <a:pt x="942" y="1248"/>
                  </a:lnTo>
                  <a:lnTo>
                    <a:pt x="886" y="1232"/>
                  </a:lnTo>
                  <a:lnTo>
                    <a:pt x="828" y="1223"/>
                  </a:lnTo>
                  <a:lnTo>
                    <a:pt x="767" y="1219"/>
                  </a:lnTo>
                  <a:close/>
                  <a:moveTo>
                    <a:pt x="1695" y="886"/>
                  </a:moveTo>
                  <a:lnTo>
                    <a:pt x="1647" y="887"/>
                  </a:lnTo>
                  <a:lnTo>
                    <a:pt x="1599" y="891"/>
                  </a:lnTo>
                  <a:lnTo>
                    <a:pt x="1556" y="896"/>
                  </a:lnTo>
                  <a:lnTo>
                    <a:pt x="1514" y="905"/>
                  </a:lnTo>
                  <a:lnTo>
                    <a:pt x="1476" y="915"/>
                  </a:lnTo>
                  <a:lnTo>
                    <a:pt x="1442" y="927"/>
                  </a:lnTo>
                  <a:lnTo>
                    <a:pt x="1412" y="941"/>
                  </a:lnTo>
                  <a:lnTo>
                    <a:pt x="1387" y="956"/>
                  </a:lnTo>
                  <a:lnTo>
                    <a:pt x="1366" y="973"/>
                  </a:lnTo>
                  <a:lnTo>
                    <a:pt x="1350" y="991"/>
                  </a:lnTo>
                  <a:lnTo>
                    <a:pt x="1340" y="1009"/>
                  </a:lnTo>
                  <a:lnTo>
                    <a:pt x="1337" y="1029"/>
                  </a:lnTo>
                  <a:lnTo>
                    <a:pt x="1340" y="1048"/>
                  </a:lnTo>
                  <a:lnTo>
                    <a:pt x="1350" y="1067"/>
                  </a:lnTo>
                  <a:lnTo>
                    <a:pt x="1366" y="1085"/>
                  </a:lnTo>
                  <a:lnTo>
                    <a:pt x="1387" y="1100"/>
                  </a:lnTo>
                  <a:lnTo>
                    <a:pt x="1412" y="1116"/>
                  </a:lnTo>
                  <a:lnTo>
                    <a:pt x="1442" y="1130"/>
                  </a:lnTo>
                  <a:lnTo>
                    <a:pt x="1476" y="1143"/>
                  </a:lnTo>
                  <a:lnTo>
                    <a:pt x="1514" y="1152"/>
                  </a:lnTo>
                  <a:lnTo>
                    <a:pt x="1556" y="1160"/>
                  </a:lnTo>
                  <a:lnTo>
                    <a:pt x="1599" y="1167"/>
                  </a:lnTo>
                  <a:lnTo>
                    <a:pt x="1647" y="1171"/>
                  </a:lnTo>
                  <a:lnTo>
                    <a:pt x="1695" y="1172"/>
                  </a:lnTo>
                  <a:lnTo>
                    <a:pt x="1743" y="1171"/>
                  </a:lnTo>
                  <a:lnTo>
                    <a:pt x="1790" y="1167"/>
                  </a:lnTo>
                  <a:lnTo>
                    <a:pt x="1834" y="1160"/>
                  </a:lnTo>
                  <a:lnTo>
                    <a:pt x="1875" y="1152"/>
                  </a:lnTo>
                  <a:lnTo>
                    <a:pt x="1913" y="1143"/>
                  </a:lnTo>
                  <a:lnTo>
                    <a:pt x="1947" y="1130"/>
                  </a:lnTo>
                  <a:lnTo>
                    <a:pt x="1978" y="1116"/>
                  </a:lnTo>
                  <a:lnTo>
                    <a:pt x="2003" y="1100"/>
                  </a:lnTo>
                  <a:lnTo>
                    <a:pt x="2024" y="1085"/>
                  </a:lnTo>
                  <a:lnTo>
                    <a:pt x="2039" y="1067"/>
                  </a:lnTo>
                  <a:lnTo>
                    <a:pt x="2048" y="1048"/>
                  </a:lnTo>
                  <a:lnTo>
                    <a:pt x="2052" y="1029"/>
                  </a:lnTo>
                  <a:lnTo>
                    <a:pt x="2048" y="1009"/>
                  </a:lnTo>
                  <a:lnTo>
                    <a:pt x="2039" y="991"/>
                  </a:lnTo>
                  <a:lnTo>
                    <a:pt x="2024" y="973"/>
                  </a:lnTo>
                  <a:lnTo>
                    <a:pt x="2003" y="956"/>
                  </a:lnTo>
                  <a:lnTo>
                    <a:pt x="1978" y="941"/>
                  </a:lnTo>
                  <a:lnTo>
                    <a:pt x="1947" y="927"/>
                  </a:lnTo>
                  <a:lnTo>
                    <a:pt x="1913" y="915"/>
                  </a:lnTo>
                  <a:lnTo>
                    <a:pt x="1875" y="905"/>
                  </a:lnTo>
                  <a:lnTo>
                    <a:pt x="1834" y="896"/>
                  </a:lnTo>
                  <a:lnTo>
                    <a:pt x="1790" y="891"/>
                  </a:lnTo>
                  <a:lnTo>
                    <a:pt x="1743" y="887"/>
                  </a:lnTo>
                  <a:lnTo>
                    <a:pt x="1695" y="886"/>
                  </a:lnTo>
                  <a:close/>
                  <a:moveTo>
                    <a:pt x="2260" y="260"/>
                  </a:moveTo>
                  <a:lnTo>
                    <a:pt x="2211" y="261"/>
                  </a:lnTo>
                  <a:lnTo>
                    <a:pt x="2164" y="268"/>
                  </a:lnTo>
                  <a:lnTo>
                    <a:pt x="2121" y="278"/>
                  </a:lnTo>
                  <a:lnTo>
                    <a:pt x="2080" y="294"/>
                  </a:lnTo>
                  <a:lnTo>
                    <a:pt x="2043" y="315"/>
                  </a:lnTo>
                  <a:lnTo>
                    <a:pt x="2008" y="340"/>
                  </a:lnTo>
                  <a:lnTo>
                    <a:pt x="1977" y="371"/>
                  </a:lnTo>
                  <a:lnTo>
                    <a:pt x="1950" y="406"/>
                  </a:lnTo>
                  <a:lnTo>
                    <a:pt x="1944" y="417"/>
                  </a:lnTo>
                  <a:lnTo>
                    <a:pt x="1943" y="429"/>
                  </a:lnTo>
                  <a:lnTo>
                    <a:pt x="1945" y="441"/>
                  </a:lnTo>
                  <a:lnTo>
                    <a:pt x="1951" y="452"/>
                  </a:lnTo>
                  <a:lnTo>
                    <a:pt x="1960" y="461"/>
                  </a:lnTo>
                  <a:lnTo>
                    <a:pt x="1972" y="467"/>
                  </a:lnTo>
                  <a:lnTo>
                    <a:pt x="1983" y="469"/>
                  </a:lnTo>
                  <a:lnTo>
                    <a:pt x="1996" y="467"/>
                  </a:lnTo>
                  <a:lnTo>
                    <a:pt x="2007" y="460"/>
                  </a:lnTo>
                  <a:lnTo>
                    <a:pt x="2016" y="451"/>
                  </a:lnTo>
                  <a:lnTo>
                    <a:pt x="2040" y="421"/>
                  </a:lnTo>
                  <a:lnTo>
                    <a:pt x="2068" y="396"/>
                  </a:lnTo>
                  <a:lnTo>
                    <a:pt x="2099" y="375"/>
                  </a:lnTo>
                  <a:lnTo>
                    <a:pt x="2134" y="359"/>
                  </a:lnTo>
                  <a:lnTo>
                    <a:pt x="2172" y="349"/>
                  </a:lnTo>
                  <a:lnTo>
                    <a:pt x="2212" y="342"/>
                  </a:lnTo>
                  <a:lnTo>
                    <a:pt x="2256" y="340"/>
                  </a:lnTo>
                  <a:lnTo>
                    <a:pt x="2283" y="342"/>
                  </a:lnTo>
                  <a:lnTo>
                    <a:pt x="2308" y="344"/>
                  </a:lnTo>
                  <a:lnTo>
                    <a:pt x="2333" y="349"/>
                  </a:lnTo>
                  <a:lnTo>
                    <a:pt x="2354" y="353"/>
                  </a:lnTo>
                  <a:lnTo>
                    <a:pt x="2371" y="357"/>
                  </a:lnTo>
                  <a:lnTo>
                    <a:pt x="2387" y="361"/>
                  </a:lnTo>
                  <a:lnTo>
                    <a:pt x="2399" y="366"/>
                  </a:lnTo>
                  <a:lnTo>
                    <a:pt x="2406" y="368"/>
                  </a:lnTo>
                  <a:lnTo>
                    <a:pt x="2409" y="369"/>
                  </a:lnTo>
                  <a:lnTo>
                    <a:pt x="2422" y="372"/>
                  </a:lnTo>
                  <a:lnTo>
                    <a:pt x="2435" y="371"/>
                  </a:lnTo>
                  <a:lnTo>
                    <a:pt x="2446" y="366"/>
                  </a:lnTo>
                  <a:lnTo>
                    <a:pt x="2455" y="357"/>
                  </a:lnTo>
                  <a:lnTo>
                    <a:pt x="2462" y="346"/>
                  </a:lnTo>
                  <a:lnTo>
                    <a:pt x="2464" y="333"/>
                  </a:lnTo>
                  <a:lnTo>
                    <a:pt x="2463" y="321"/>
                  </a:lnTo>
                  <a:lnTo>
                    <a:pt x="2458" y="310"/>
                  </a:lnTo>
                  <a:lnTo>
                    <a:pt x="2450" y="300"/>
                  </a:lnTo>
                  <a:lnTo>
                    <a:pt x="2439" y="294"/>
                  </a:lnTo>
                  <a:lnTo>
                    <a:pt x="2435" y="292"/>
                  </a:lnTo>
                  <a:lnTo>
                    <a:pt x="2426" y="289"/>
                  </a:lnTo>
                  <a:lnTo>
                    <a:pt x="2413" y="284"/>
                  </a:lnTo>
                  <a:lnTo>
                    <a:pt x="2395" y="280"/>
                  </a:lnTo>
                  <a:lnTo>
                    <a:pt x="2374" y="275"/>
                  </a:lnTo>
                  <a:lnTo>
                    <a:pt x="2349" y="270"/>
                  </a:lnTo>
                  <a:lnTo>
                    <a:pt x="2322" y="266"/>
                  </a:lnTo>
                  <a:lnTo>
                    <a:pt x="2292" y="261"/>
                  </a:lnTo>
                  <a:lnTo>
                    <a:pt x="2260" y="260"/>
                  </a:lnTo>
                  <a:close/>
                  <a:moveTo>
                    <a:pt x="1130" y="260"/>
                  </a:moveTo>
                  <a:lnTo>
                    <a:pt x="1097" y="261"/>
                  </a:lnTo>
                  <a:lnTo>
                    <a:pt x="1068" y="266"/>
                  </a:lnTo>
                  <a:lnTo>
                    <a:pt x="1041" y="270"/>
                  </a:lnTo>
                  <a:lnTo>
                    <a:pt x="1015" y="275"/>
                  </a:lnTo>
                  <a:lnTo>
                    <a:pt x="994" y="280"/>
                  </a:lnTo>
                  <a:lnTo>
                    <a:pt x="976" y="284"/>
                  </a:lnTo>
                  <a:lnTo>
                    <a:pt x="964" y="289"/>
                  </a:lnTo>
                  <a:lnTo>
                    <a:pt x="954" y="292"/>
                  </a:lnTo>
                  <a:lnTo>
                    <a:pt x="951" y="294"/>
                  </a:lnTo>
                  <a:lnTo>
                    <a:pt x="940" y="300"/>
                  </a:lnTo>
                  <a:lnTo>
                    <a:pt x="931" y="310"/>
                  </a:lnTo>
                  <a:lnTo>
                    <a:pt x="927" y="321"/>
                  </a:lnTo>
                  <a:lnTo>
                    <a:pt x="925" y="333"/>
                  </a:lnTo>
                  <a:lnTo>
                    <a:pt x="928" y="346"/>
                  </a:lnTo>
                  <a:lnTo>
                    <a:pt x="934" y="357"/>
                  </a:lnTo>
                  <a:lnTo>
                    <a:pt x="944" y="366"/>
                  </a:lnTo>
                  <a:lnTo>
                    <a:pt x="955" y="371"/>
                  </a:lnTo>
                  <a:lnTo>
                    <a:pt x="968" y="372"/>
                  </a:lnTo>
                  <a:lnTo>
                    <a:pt x="981" y="369"/>
                  </a:lnTo>
                  <a:lnTo>
                    <a:pt x="983" y="368"/>
                  </a:lnTo>
                  <a:lnTo>
                    <a:pt x="990" y="366"/>
                  </a:lnTo>
                  <a:lnTo>
                    <a:pt x="1002" y="362"/>
                  </a:lnTo>
                  <a:lnTo>
                    <a:pt x="1016" y="358"/>
                  </a:lnTo>
                  <a:lnTo>
                    <a:pt x="1034" y="353"/>
                  </a:lnTo>
                  <a:lnTo>
                    <a:pt x="1055" y="349"/>
                  </a:lnTo>
                  <a:lnTo>
                    <a:pt x="1078" y="346"/>
                  </a:lnTo>
                  <a:lnTo>
                    <a:pt x="1103" y="342"/>
                  </a:lnTo>
                  <a:lnTo>
                    <a:pt x="1130" y="341"/>
                  </a:lnTo>
                  <a:lnTo>
                    <a:pt x="1157" y="341"/>
                  </a:lnTo>
                  <a:lnTo>
                    <a:pt x="1186" y="343"/>
                  </a:lnTo>
                  <a:lnTo>
                    <a:pt x="1215" y="348"/>
                  </a:lnTo>
                  <a:lnTo>
                    <a:pt x="1244" y="356"/>
                  </a:lnTo>
                  <a:lnTo>
                    <a:pt x="1272" y="367"/>
                  </a:lnTo>
                  <a:lnTo>
                    <a:pt x="1300" y="381"/>
                  </a:lnTo>
                  <a:lnTo>
                    <a:pt x="1326" y="400"/>
                  </a:lnTo>
                  <a:lnTo>
                    <a:pt x="1351" y="423"/>
                  </a:lnTo>
                  <a:lnTo>
                    <a:pt x="1373" y="451"/>
                  </a:lnTo>
                  <a:lnTo>
                    <a:pt x="1382" y="460"/>
                  </a:lnTo>
                  <a:lnTo>
                    <a:pt x="1394" y="467"/>
                  </a:lnTo>
                  <a:lnTo>
                    <a:pt x="1407" y="469"/>
                  </a:lnTo>
                  <a:lnTo>
                    <a:pt x="1418" y="467"/>
                  </a:lnTo>
                  <a:lnTo>
                    <a:pt x="1430" y="461"/>
                  </a:lnTo>
                  <a:lnTo>
                    <a:pt x="1439" y="452"/>
                  </a:lnTo>
                  <a:lnTo>
                    <a:pt x="1445" y="441"/>
                  </a:lnTo>
                  <a:lnTo>
                    <a:pt x="1447" y="429"/>
                  </a:lnTo>
                  <a:lnTo>
                    <a:pt x="1446" y="416"/>
                  </a:lnTo>
                  <a:lnTo>
                    <a:pt x="1439" y="404"/>
                  </a:lnTo>
                  <a:lnTo>
                    <a:pt x="1412" y="370"/>
                  </a:lnTo>
                  <a:lnTo>
                    <a:pt x="1381" y="340"/>
                  </a:lnTo>
                  <a:lnTo>
                    <a:pt x="1347" y="315"/>
                  </a:lnTo>
                  <a:lnTo>
                    <a:pt x="1309" y="294"/>
                  </a:lnTo>
                  <a:lnTo>
                    <a:pt x="1269" y="278"/>
                  </a:lnTo>
                  <a:lnTo>
                    <a:pt x="1225" y="268"/>
                  </a:lnTo>
                  <a:lnTo>
                    <a:pt x="1178" y="261"/>
                  </a:lnTo>
                  <a:lnTo>
                    <a:pt x="1130" y="260"/>
                  </a:lnTo>
                  <a:close/>
                  <a:moveTo>
                    <a:pt x="1249" y="0"/>
                  </a:moveTo>
                  <a:lnTo>
                    <a:pt x="1288" y="3"/>
                  </a:lnTo>
                  <a:lnTo>
                    <a:pt x="1326" y="12"/>
                  </a:lnTo>
                  <a:lnTo>
                    <a:pt x="1361" y="25"/>
                  </a:lnTo>
                  <a:lnTo>
                    <a:pt x="1394" y="44"/>
                  </a:lnTo>
                  <a:lnTo>
                    <a:pt x="1424" y="67"/>
                  </a:lnTo>
                  <a:lnTo>
                    <a:pt x="1449" y="92"/>
                  </a:lnTo>
                  <a:lnTo>
                    <a:pt x="1470" y="121"/>
                  </a:lnTo>
                  <a:lnTo>
                    <a:pt x="1485" y="153"/>
                  </a:lnTo>
                  <a:lnTo>
                    <a:pt x="1494" y="186"/>
                  </a:lnTo>
                  <a:lnTo>
                    <a:pt x="1495" y="194"/>
                  </a:lnTo>
                  <a:lnTo>
                    <a:pt x="1496" y="209"/>
                  </a:lnTo>
                  <a:lnTo>
                    <a:pt x="1498" y="230"/>
                  </a:lnTo>
                  <a:lnTo>
                    <a:pt x="1500" y="257"/>
                  </a:lnTo>
                  <a:lnTo>
                    <a:pt x="1502" y="289"/>
                  </a:lnTo>
                  <a:lnTo>
                    <a:pt x="1505" y="324"/>
                  </a:lnTo>
                  <a:lnTo>
                    <a:pt x="1508" y="364"/>
                  </a:lnTo>
                  <a:lnTo>
                    <a:pt x="1511" y="406"/>
                  </a:lnTo>
                  <a:lnTo>
                    <a:pt x="1513" y="450"/>
                  </a:lnTo>
                  <a:lnTo>
                    <a:pt x="1516" y="494"/>
                  </a:lnTo>
                  <a:lnTo>
                    <a:pt x="1519" y="539"/>
                  </a:lnTo>
                  <a:lnTo>
                    <a:pt x="1521" y="583"/>
                  </a:lnTo>
                  <a:lnTo>
                    <a:pt x="1525" y="626"/>
                  </a:lnTo>
                  <a:lnTo>
                    <a:pt x="1527" y="667"/>
                  </a:lnTo>
                  <a:lnTo>
                    <a:pt x="1529" y="705"/>
                  </a:lnTo>
                  <a:lnTo>
                    <a:pt x="1547" y="703"/>
                  </a:lnTo>
                  <a:lnTo>
                    <a:pt x="1561" y="699"/>
                  </a:lnTo>
                  <a:lnTo>
                    <a:pt x="1573" y="693"/>
                  </a:lnTo>
                  <a:lnTo>
                    <a:pt x="1582" y="685"/>
                  </a:lnTo>
                  <a:lnTo>
                    <a:pt x="1591" y="675"/>
                  </a:lnTo>
                  <a:lnTo>
                    <a:pt x="1599" y="665"/>
                  </a:lnTo>
                  <a:lnTo>
                    <a:pt x="1607" y="652"/>
                  </a:lnTo>
                  <a:lnTo>
                    <a:pt x="1615" y="639"/>
                  </a:lnTo>
                  <a:lnTo>
                    <a:pt x="1626" y="626"/>
                  </a:lnTo>
                  <a:lnTo>
                    <a:pt x="1638" y="613"/>
                  </a:lnTo>
                  <a:lnTo>
                    <a:pt x="1643" y="610"/>
                  </a:lnTo>
                  <a:lnTo>
                    <a:pt x="1654" y="609"/>
                  </a:lnTo>
                  <a:lnTo>
                    <a:pt x="1669" y="607"/>
                  </a:lnTo>
                  <a:lnTo>
                    <a:pt x="1685" y="607"/>
                  </a:lnTo>
                  <a:lnTo>
                    <a:pt x="1703" y="607"/>
                  </a:lnTo>
                  <a:lnTo>
                    <a:pt x="1720" y="607"/>
                  </a:lnTo>
                  <a:lnTo>
                    <a:pt x="1735" y="609"/>
                  </a:lnTo>
                  <a:lnTo>
                    <a:pt x="1745" y="610"/>
                  </a:lnTo>
                  <a:lnTo>
                    <a:pt x="1752" y="613"/>
                  </a:lnTo>
                  <a:lnTo>
                    <a:pt x="1764" y="626"/>
                  </a:lnTo>
                  <a:lnTo>
                    <a:pt x="1774" y="639"/>
                  </a:lnTo>
                  <a:lnTo>
                    <a:pt x="1782" y="652"/>
                  </a:lnTo>
                  <a:lnTo>
                    <a:pt x="1791" y="665"/>
                  </a:lnTo>
                  <a:lnTo>
                    <a:pt x="1798" y="675"/>
                  </a:lnTo>
                  <a:lnTo>
                    <a:pt x="1806" y="685"/>
                  </a:lnTo>
                  <a:lnTo>
                    <a:pt x="1816" y="693"/>
                  </a:lnTo>
                  <a:lnTo>
                    <a:pt x="1828" y="699"/>
                  </a:lnTo>
                  <a:lnTo>
                    <a:pt x="1842" y="703"/>
                  </a:lnTo>
                  <a:lnTo>
                    <a:pt x="1860" y="705"/>
                  </a:lnTo>
                  <a:lnTo>
                    <a:pt x="1862" y="667"/>
                  </a:lnTo>
                  <a:lnTo>
                    <a:pt x="1865" y="626"/>
                  </a:lnTo>
                  <a:lnTo>
                    <a:pt x="1868" y="583"/>
                  </a:lnTo>
                  <a:lnTo>
                    <a:pt x="1871" y="539"/>
                  </a:lnTo>
                  <a:lnTo>
                    <a:pt x="1873" y="494"/>
                  </a:lnTo>
                  <a:lnTo>
                    <a:pt x="1876" y="450"/>
                  </a:lnTo>
                  <a:lnTo>
                    <a:pt x="1879" y="406"/>
                  </a:lnTo>
                  <a:lnTo>
                    <a:pt x="1881" y="364"/>
                  </a:lnTo>
                  <a:lnTo>
                    <a:pt x="1884" y="324"/>
                  </a:lnTo>
                  <a:lnTo>
                    <a:pt x="1886" y="289"/>
                  </a:lnTo>
                  <a:lnTo>
                    <a:pt x="1889" y="257"/>
                  </a:lnTo>
                  <a:lnTo>
                    <a:pt x="1891" y="230"/>
                  </a:lnTo>
                  <a:lnTo>
                    <a:pt x="1893" y="209"/>
                  </a:lnTo>
                  <a:lnTo>
                    <a:pt x="1894" y="194"/>
                  </a:lnTo>
                  <a:lnTo>
                    <a:pt x="1895" y="186"/>
                  </a:lnTo>
                  <a:lnTo>
                    <a:pt x="1904" y="153"/>
                  </a:lnTo>
                  <a:lnTo>
                    <a:pt x="1920" y="121"/>
                  </a:lnTo>
                  <a:lnTo>
                    <a:pt x="1940" y="92"/>
                  </a:lnTo>
                  <a:lnTo>
                    <a:pt x="1965" y="67"/>
                  </a:lnTo>
                  <a:lnTo>
                    <a:pt x="1995" y="44"/>
                  </a:lnTo>
                  <a:lnTo>
                    <a:pt x="2028" y="25"/>
                  </a:lnTo>
                  <a:lnTo>
                    <a:pt x="2063" y="12"/>
                  </a:lnTo>
                  <a:lnTo>
                    <a:pt x="2101" y="3"/>
                  </a:lnTo>
                  <a:lnTo>
                    <a:pt x="2140" y="0"/>
                  </a:lnTo>
                  <a:lnTo>
                    <a:pt x="2166" y="1"/>
                  </a:lnTo>
                  <a:lnTo>
                    <a:pt x="2192" y="5"/>
                  </a:lnTo>
                  <a:lnTo>
                    <a:pt x="2217" y="12"/>
                  </a:lnTo>
                  <a:lnTo>
                    <a:pt x="2241" y="21"/>
                  </a:lnTo>
                  <a:lnTo>
                    <a:pt x="2265" y="34"/>
                  </a:lnTo>
                  <a:lnTo>
                    <a:pt x="2289" y="50"/>
                  </a:lnTo>
                  <a:lnTo>
                    <a:pt x="2315" y="70"/>
                  </a:lnTo>
                  <a:lnTo>
                    <a:pt x="2340" y="94"/>
                  </a:lnTo>
                  <a:lnTo>
                    <a:pt x="2367" y="122"/>
                  </a:lnTo>
                  <a:lnTo>
                    <a:pt x="2396" y="155"/>
                  </a:lnTo>
                  <a:lnTo>
                    <a:pt x="2426" y="193"/>
                  </a:lnTo>
                  <a:lnTo>
                    <a:pt x="2458" y="235"/>
                  </a:lnTo>
                  <a:lnTo>
                    <a:pt x="2494" y="283"/>
                  </a:lnTo>
                  <a:lnTo>
                    <a:pt x="2501" y="294"/>
                  </a:lnTo>
                  <a:lnTo>
                    <a:pt x="2511" y="310"/>
                  </a:lnTo>
                  <a:lnTo>
                    <a:pt x="2525" y="329"/>
                  </a:lnTo>
                  <a:lnTo>
                    <a:pt x="2542" y="352"/>
                  </a:lnTo>
                  <a:lnTo>
                    <a:pt x="2561" y="379"/>
                  </a:lnTo>
                  <a:lnTo>
                    <a:pt x="2582" y="410"/>
                  </a:lnTo>
                  <a:lnTo>
                    <a:pt x="2605" y="442"/>
                  </a:lnTo>
                  <a:lnTo>
                    <a:pt x="2631" y="479"/>
                  </a:lnTo>
                  <a:lnTo>
                    <a:pt x="2658" y="517"/>
                  </a:lnTo>
                  <a:lnTo>
                    <a:pt x="2686" y="558"/>
                  </a:lnTo>
                  <a:lnTo>
                    <a:pt x="2717" y="600"/>
                  </a:lnTo>
                  <a:lnTo>
                    <a:pt x="2747" y="645"/>
                  </a:lnTo>
                  <a:lnTo>
                    <a:pt x="2779" y="690"/>
                  </a:lnTo>
                  <a:lnTo>
                    <a:pt x="2811" y="736"/>
                  </a:lnTo>
                  <a:lnTo>
                    <a:pt x="2844" y="783"/>
                  </a:lnTo>
                  <a:lnTo>
                    <a:pt x="2878" y="831"/>
                  </a:lnTo>
                  <a:lnTo>
                    <a:pt x="2910" y="878"/>
                  </a:lnTo>
                  <a:lnTo>
                    <a:pt x="2944" y="925"/>
                  </a:lnTo>
                  <a:lnTo>
                    <a:pt x="2976" y="972"/>
                  </a:lnTo>
                  <a:lnTo>
                    <a:pt x="3008" y="1017"/>
                  </a:lnTo>
                  <a:lnTo>
                    <a:pt x="3040" y="1062"/>
                  </a:lnTo>
                  <a:lnTo>
                    <a:pt x="3070" y="1106"/>
                  </a:lnTo>
                  <a:lnTo>
                    <a:pt x="3098" y="1147"/>
                  </a:lnTo>
                  <a:lnTo>
                    <a:pt x="3126" y="1187"/>
                  </a:lnTo>
                  <a:lnTo>
                    <a:pt x="3152" y="1224"/>
                  </a:lnTo>
                  <a:lnTo>
                    <a:pt x="3176" y="1258"/>
                  </a:lnTo>
                  <a:lnTo>
                    <a:pt x="3198" y="1290"/>
                  </a:lnTo>
                  <a:lnTo>
                    <a:pt x="3218" y="1318"/>
                  </a:lnTo>
                  <a:lnTo>
                    <a:pt x="3236" y="1344"/>
                  </a:lnTo>
                  <a:lnTo>
                    <a:pt x="3251" y="1366"/>
                  </a:lnTo>
                  <a:lnTo>
                    <a:pt x="3264" y="1383"/>
                  </a:lnTo>
                  <a:lnTo>
                    <a:pt x="3272" y="1395"/>
                  </a:lnTo>
                  <a:lnTo>
                    <a:pt x="3292" y="1426"/>
                  </a:lnTo>
                  <a:lnTo>
                    <a:pt x="3310" y="1460"/>
                  </a:lnTo>
                  <a:lnTo>
                    <a:pt x="3327" y="1498"/>
                  </a:lnTo>
                  <a:lnTo>
                    <a:pt x="3343" y="1538"/>
                  </a:lnTo>
                  <a:lnTo>
                    <a:pt x="3356" y="1579"/>
                  </a:lnTo>
                  <a:lnTo>
                    <a:pt x="3368" y="1622"/>
                  </a:lnTo>
                  <a:lnTo>
                    <a:pt x="3377" y="1663"/>
                  </a:lnTo>
                  <a:lnTo>
                    <a:pt x="3385" y="1702"/>
                  </a:lnTo>
                  <a:lnTo>
                    <a:pt x="3389" y="1738"/>
                  </a:lnTo>
                  <a:lnTo>
                    <a:pt x="3390" y="1772"/>
                  </a:lnTo>
                  <a:lnTo>
                    <a:pt x="3387" y="1842"/>
                  </a:lnTo>
                  <a:lnTo>
                    <a:pt x="3378" y="1910"/>
                  </a:lnTo>
                  <a:lnTo>
                    <a:pt x="3363" y="1976"/>
                  </a:lnTo>
                  <a:lnTo>
                    <a:pt x="3343" y="2039"/>
                  </a:lnTo>
                  <a:lnTo>
                    <a:pt x="3316" y="2101"/>
                  </a:lnTo>
                  <a:lnTo>
                    <a:pt x="3286" y="2160"/>
                  </a:lnTo>
                  <a:lnTo>
                    <a:pt x="3250" y="2214"/>
                  </a:lnTo>
                  <a:lnTo>
                    <a:pt x="3210" y="2267"/>
                  </a:lnTo>
                  <a:lnTo>
                    <a:pt x="3166" y="2314"/>
                  </a:lnTo>
                  <a:lnTo>
                    <a:pt x="3117" y="2358"/>
                  </a:lnTo>
                  <a:lnTo>
                    <a:pt x="3066" y="2398"/>
                  </a:lnTo>
                  <a:lnTo>
                    <a:pt x="3011" y="2434"/>
                  </a:lnTo>
                  <a:lnTo>
                    <a:pt x="2952" y="2466"/>
                  </a:lnTo>
                  <a:lnTo>
                    <a:pt x="2891" y="2491"/>
                  </a:lnTo>
                  <a:lnTo>
                    <a:pt x="2827" y="2512"/>
                  </a:lnTo>
                  <a:lnTo>
                    <a:pt x="2762" y="2527"/>
                  </a:lnTo>
                  <a:lnTo>
                    <a:pt x="2693" y="2536"/>
                  </a:lnTo>
                  <a:lnTo>
                    <a:pt x="2624" y="2540"/>
                  </a:lnTo>
                  <a:lnTo>
                    <a:pt x="2553" y="2536"/>
                  </a:lnTo>
                  <a:lnTo>
                    <a:pt x="2486" y="2527"/>
                  </a:lnTo>
                  <a:lnTo>
                    <a:pt x="2420" y="2512"/>
                  </a:lnTo>
                  <a:lnTo>
                    <a:pt x="2357" y="2491"/>
                  </a:lnTo>
                  <a:lnTo>
                    <a:pt x="2296" y="2466"/>
                  </a:lnTo>
                  <a:lnTo>
                    <a:pt x="2237" y="2434"/>
                  </a:lnTo>
                  <a:lnTo>
                    <a:pt x="2182" y="2398"/>
                  </a:lnTo>
                  <a:lnTo>
                    <a:pt x="2131" y="2358"/>
                  </a:lnTo>
                  <a:lnTo>
                    <a:pt x="2082" y="2314"/>
                  </a:lnTo>
                  <a:lnTo>
                    <a:pt x="2038" y="2267"/>
                  </a:lnTo>
                  <a:lnTo>
                    <a:pt x="1998" y="2214"/>
                  </a:lnTo>
                  <a:lnTo>
                    <a:pt x="1963" y="2160"/>
                  </a:lnTo>
                  <a:lnTo>
                    <a:pt x="1933" y="2101"/>
                  </a:lnTo>
                  <a:lnTo>
                    <a:pt x="1906" y="2039"/>
                  </a:lnTo>
                  <a:lnTo>
                    <a:pt x="1886" y="1976"/>
                  </a:lnTo>
                  <a:lnTo>
                    <a:pt x="1871" y="1910"/>
                  </a:lnTo>
                  <a:lnTo>
                    <a:pt x="1862" y="1842"/>
                  </a:lnTo>
                  <a:lnTo>
                    <a:pt x="1859" y="1772"/>
                  </a:lnTo>
                  <a:lnTo>
                    <a:pt x="1859" y="1578"/>
                  </a:lnTo>
                  <a:lnTo>
                    <a:pt x="1858" y="1557"/>
                  </a:lnTo>
                  <a:lnTo>
                    <a:pt x="1857" y="1538"/>
                  </a:lnTo>
                  <a:lnTo>
                    <a:pt x="1855" y="1522"/>
                  </a:lnTo>
                  <a:lnTo>
                    <a:pt x="1850" y="1507"/>
                  </a:lnTo>
                  <a:lnTo>
                    <a:pt x="1843" y="1494"/>
                  </a:lnTo>
                  <a:lnTo>
                    <a:pt x="1834" y="1484"/>
                  </a:lnTo>
                  <a:lnTo>
                    <a:pt x="1821" y="1475"/>
                  </a:lnTo>
                  <a:lnTo>
                    <a:pt x="1805" y="1469"/>
                  </a:lnTo>
                  <a:lnTo>
                    <a:pt x="1787" y="1466"/>
                  </a:lnTo>
                  <a:lnTo>
                    <a:pt x="1762" y="1465"/>
                  </a:lnTo>
                  <a:lnTo>
                    <a:pt x="1627" y="1465"/>
                  </a:lnTo>
                  <a:lnTo>
                    <a:pt x="1603" y="1466"/>
                  </a:lnTo>
                  <a:lnTo>
                    <a:pt x="1584" y="1469"/>
                  </a:lnTo>
                  <a:lnTo>
                    <a:pt x="1570" y="1475"/>
                  </a:lnTo>
                  <a:lnTo>
                    <a:pt x="1559" y="1484"/>
                  </a:lnTo>
                  <a:lnTo>
                    <a:pt x="1552" y="1494"/>
                  </a:lnTo>
                  <a:lnTo>
                    <a:pt x="1547" y="1507"/>
                  </a:lnTo>
                  <a:lnTo>
                    <a:pt x="1545" y="1522"/>
                  </a:lnTo>
                  <a:lnTo>
                    <a:pt x="1543" y="1538"/>
                  </a:lnTo>
                  <a:lnTo>
                    <a:pt x="1542" y="1557"/>
                  </a:lnTo>
                  <a:lnTo>
                    <a:pt x="1542" y="1772"/>
                  </a:lnTo>
                  <a:lnTo>
                    <a:pt x="1539" y="1842"/>
                  </a:lnTo>
                  <a:lnTo>
                    <a:pt x="1530" y="1910"/>
                  </a:lnTo>
                  <a:lnTo>
                    <a:pt x="1515" y="1976"/>
                  </a:lnTo>
                  <a:lnTo>
                    <a:pt x="1494" y="2039"/>
                  </a:lnTo>
                  <a:lnTo>
                    <a:pt x="1468" y="2101"/>
                  </a:lnTo>
                  <a:lnTo>
                    <a:pt x="1437" y="2160"/>
                  </a:lnTo>
                  <a:lnTo>
                    <a:pt x="1401" y="2214"/>
                  </a:lnTo>
                  <a:lnTo>
                    <a:pt x="1360" y="2267"/>
                  </a:lnTo>
                  <a:lnTo>
                    <a:pt x="1316" y="2314"/>
                  </a:lnTo>
                  <a:lnTo>
                    <a:pt x="1268" y="2358"/>
                  </a:lnTo>
                  <a:lnTo>
                    <a:pt x="1215" y="2398"/>
                  </a:lnTo>
                  <a:lnTo>
                    <a:pt x="1159" y="2434"/>
                  </a:lnTo>
                  <a:lnTo>
                    <a:pt x="1102" y="2466"/>
                  </a:lnTo>
                  <a:lnTo>
                    <a:pt x="1039" y="2491"/>
                  </a:lnTo>
                  <a:lnTo>
                    <a:pt x="976" y="2512"/>
                  </a:lnTo>
                  <a:lnTo>
                    <a:pt x="910" y="2527"/>
                  </a:lnTo>
                  <a:lnTo>
                    <a:pt x="842" y="2536"/>
                  </a:lnTo>
                  <a:lnTo>
                    <a:pt x="772" y="2540"/>
                  </a:lnTo>
                  <a:lnTo>
                    <a:pt x="702" y="2536"/>
                  </a:lnTo>
                  <a:lnTo>
                    <a:pt x="633" y="2527"/>
                  </a:lnTo>
                  <a:lnTo>
                    <a:pt x="568" y="2512"/>
                  </a:lnTo>
                  <a:lnTo>
                    <a:pt x="504" y="2491"/>
                  </a:lnTo>
                  <a:lnTo>
                    <a:pt x="442" y="2466"/>
                  </a:lnTo>
                  <a:lnTo>
                    <a:pt x="383" y="2434"/>
                  </a:lnTo>
                  <a:lnTo>
                    <a:pt x="328" y="2398"/>
                  </a:lnTo>
                  <a:lnTo>
                    <a:pt x="276" y="2358"/>
                  </a:lnTo>
                  <a:lnTo>
                    <a:pt x="227" y="2314"/>
                  </a:lnTo>
                  <a:lnTo>
                    <a:pt x="182" y="2267"/>
                  </a:lnTo>
                  <a:lnTo>
                    <a:pt x="142" y="2214"/>
                  </a:lnTo>
                  <a:lnTo>
                    <a:pt x="106" y="2160"/>
                  </a:lnTo>
                  <a:lnTo>
                    <a:pt x="75" y="2101"/>
                  </a:lnTo>
                  <a:lnTo>
                    <a:pt x="48" y="2039"/>
                  </a:lnTo>
                  <a:lnTo>
                    <a:pt x="27" y="1976"/>
                  </a:lnTo>
                  <a:lnTo>
                    <a:pt x="13" y="1910"/>
                  </a:lnTo>
                  <a:lnTo>
                    <a:pt x="3" y="1842"/>
                  </a:lnTo>
                  <a:lnTo>
                    <a:pt x="0" y="1772"/>
                  </a:lnTo>
                  <a:lnTo>
                    <a:pt x="1" y="1738"/>
                  </a:lnTo>
                  <a:lnTo>
                    <a:pt x="6" y="1702"/>
                  </a:lnTo>
                  <a:lnTo>
                    <a:pt x="13" y="1663"/>
                  </a:lnTo>
                  <a:lnTo>
                    <a:pt x="22" y="1622"/>
                  </a:lnTo>
                  <a:lnTo>
                    <a:pt x="34" y="1579"/>
                  </a:lnTo>
                  <a:lnTo>
                    <a:pt x="47" y="1538"/>
                  </a:lnTo>
                  <a:lnTo>
                    <a:pt x="62" y="1498"/>
                  </a:lnTo>
                  <a:lnTo>
                    <a:pt x="79" y="1460"/>
                  </a:lnTo>
                  <a:lnTo>
                    <a:pt x="98" y="1426"/>
                  </a:lnTo>
                  <a:lnTo>
                    <a:pt x="117" y="1395"/>
                  </a:lnTo>
                  <a:lnTo>
                    <a:pt x="126" y="1383"/>
                  </a:lnTo>
                  <a:lnTo>
                    <a:pt x="138" y="1366"/>
                  </a:lnTo>
                  <a:lnTo>
                    <a:pt x="153" y="1344"/>
                  </a:lnTo>
                  <a:lnTo>
                    <a:pt x="170" y="1318"/>
                  </a:lnTo>
                  <a:lnTo>
                    <a:pt x="190" y="1290"/>
                  </a:lnTo>
                  <a:lnTo>
                    <a:pt x="213" y="1258"/>
                  </a:lnTo>
                  <a:lnTo>
                    <a:pt x="237" y="1224"/>
                  </a:lnTo>
                  <a:lnTo>
                    <a:pt x="263" y="1187"/>
                  </a:lnTo>
                  <a:lnTo>
                    <a:pt x="290" y="1147"/>
                  </a:lnTo>
                  <a:lnTo>
                    <a:pt x="320" y="1106"/>
                  </a:lnTo>
                  <a:lnTo>
                    <a:pt x="350" y="1062"/>
                  </a:lnTo>
                  <a:lnTo>
                    <a:pt x="381" y="1017"/>
                  </a:lnTo>
                  <a:lnTo>
                    <a:pt x="413" y="972"/>
                  </a:lnTo>
                  <a:lnTo>
                    <a:pt x="446" y="925"/>
                  </a:lnTo>
                  <a:lnTo>
                    <a:pt x="479" y="878"/>
                  </a:lnTo>
                  <a:lnTo>
                    <a:pt x="512" y="831"/>
                  </a:lnTo>
                  <a:lnTo>
                    <a:pt x="545" y="783"/>
                  </a:lnTo>
                  <a:lnTo>
                    <a:pt x="578" y="736"/>
                  </a:lnTo>
                  <a:lnTo>
                    <a:pt x="610" y="690"/>
                  </a:lnTo>
                  <a:lnTo>
                    <a:pt x="642" y="645"/>
                  </a:lnTo>
                  <a:lnTo>
                    <a:pt x="673" y="600"/>
                  </a:lnTo>
                  <a:lnTo>
                    <a:pt x="703" y="558"/>
                  </a:lnTo>
                  <a:lnTo>
                    <a:pt x="731" y="517"/>
                  </a:lnTo>
                  <a:lnTo>
                    <a:pt x="759" y="479"/>
                  </a:lnTo>
                  <a:lnTo>
                    <a:pt x="784" y="442"/>
                  </a:lnTo>
                  <a:lnTo>
                    <a:pt x="807" y="410"/>
                  </a:lnTo>
                  <a:lnTo>
                    <a:pt x="828" y="379"/>
                  </a:lnTo>
                  <a:lnTo>
                    <a:pt x="847" y="352"/>
                  </a:lnTo>
                  <a:lnTo>
                    <a:pt x="864" y="329"/>
                  </a:lnTo>
                  <a:lnTo>
                    <a:pt x="877" y="310"/>
                  </a:lnTo>
                  <a:lnTo>
                    <a:pt x="888" y="294"/>
                  </a:lnTo>
                  <a:lnTo>
                    <a:pt x="895" y="283"/>
                  </a:lnTo>
                  <a:lnTo>
                    <a:pt x="931" y="235"/>
                  </a:lnTo>
                  <a:lnTo>
                    <a:pt x="963" y="193"/>
                  </a:lnTo>
                  <a:lnTo>
                    <a:pt x="993" y="155"/>
                  </a:lnTo>
                  <a:lnTo>
                    <a:pt x="1022" y="122"/>
                  </a:lnTo>
                  <a:lnTo>
                    <a:pt x="1049" y="94"/>
                  </a:lnTo>
                  <a:lnTo>
                    <a:pt x="1075" y="70"/>
                  </a:lnTo>
                  <a:lnTo>
                    <a:pt x="1099" y="50"/>
                  </a:lnTo>
                  <a:lnTo>
                    <a:pt x="1124" y="34"/>
                  </a:lnTo>
                  <a:lnTo>
                    <a:pt x="1148" y="21"/>
                  </a:lnTo>
                  <a:lnTo>
                    <a:pt x="1172" y="12"/>
                  </a:lnTo>
                  <a:lnTo>
                    <a:pt x="1197" y="5"/>
                  </a:lnTo>
                  <a:lnTo>
                    <a:pt x="1223" y="1"/>
                  </a:lnTo>
                  <a:lnTo>
                    <a:pt x="1249"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28" name="Group 14"/>
            <p:cNvGrpSpPr>
              <a:grpSpLocks noChangeAspect="1"/>
            </p:cNvGrpSpPr>
            <p:nvPr/>
          </p:nvGrpSpPr>
          <p:grpSpPr bwMode="auto">
            <a:xfrm>
              <a:off x="6653325" y="2082647"/>
              <a:ext cx="655783" cy="623311"/>
              <a:chOff x="638" y="291"/>
              <a:chExt cx="554" cy="538"/>
            </a:xfrm>
            <a:solidFill>
              <a:sysClr val="window" lastClr="FFFFFF"/>
            </a:solidFill>
          </p:grpSpPr>
          <p:sp>
            <p:nvSpPr>
              <p:cNvPr id="29" name="Freeform 16"/>
              <p:cNvSpPr>
                <a:spLocks/>
              </p:cNvSpPr>
              <p:nvPr/>
            </p:nvSpPr>
            <p:spPr bwMode="auto">
              <a:xfrm>
                <a:off x="1120" y="444"/>
                <a:ext cx="57" cy="62"/>
              </a:xfrm>
              <a:custGeom>
                <a:avLst/>
                <a:gdLst>
                  <a:gd name="T0" fmla="*/ 0 w 341"/>
                  <a:gd name="T1" fmla="*/ 0 h 371"/>
                  <a:gd name="T2" fmla="*/ 171 w 341"/>
                  <a:gd name="T3" fmla="*/ 0 h 371"/>
                  <a:gd name="T4" fmla="*/ 201 w 341"/>
                  <a:gd name="T5" fmla="*/ 3 h 371"/>
                  <a:gd name="T6" fmla="*/ 230 w 341"/>
                  <a:gd name="T7" fmla="*/ 11 h 371"/>
                  <a:gd name="T8" fmla="*/ 257 w 341"/>
                  <a:gd name="T9" fmla="*/ 24 h 371"/>
                  <a:gd name="T10" fmla="*/ 280 w 341"/>
                  <a:gd name="T11" fmla="*/ 40 h 371"/>
                  <a:gd name="T12" fmla="*/ 301 w 341"/>
                  <a:gd name="T13" fmla="*/ 61 h 371"/>
                  <a:gd name="T14" fmla="*/ 317 w 341"/>
                  <a:gd name="T15" fmla="*/ 86 h 371"/>
                  <a:gd name="T16" fmla="*/ 330 w 341"/>
                  <a:gd name="T17" fmla="*/ 111 h 371"/>
                  <a:gd name="T18" fmla="*/ 338 w 341"/>
                  <a:gd name="T19" fmla="*/ 141 h 371"/>
                  <a:gd name="T20" fmla="*/ 341 w 341"/>
                  <a:gd name="T21" fmla="*/ 171 h 371"/>
                  <a:gd name="T22" fmla="*/ 341 w 341"/>
                  <a:gd name="T23" fmla="*/ 200 h 371"/>
                  <a:gd name="T24" fmla="*/ 338 w 341"/>
                  <a:gd name="T25" fmla="*/ 231 h 371"/>
                  <a:gd name="T26" fmla="*/ 330 w 341"/>
                  <a:gd name="T27" fmla="*/ 260 h 371"/>
                  <a:gd name="T28" fmla="*/ 317 w 341"/>
                  <a:gd name="T29" fmla="*/ 287 h 371"/>
                  <a:gd name="T30" fmla="*/ 301 w 341"/>
                  <a:gd name="T31" fmla="*/ 311 h 371"/>
                  <a:gd name="T32" fmla="*/ 280 w 341"/>
                  <a:gd name="T33" fmla="*/ 331 h 371"/>
                  <a:gd name="T34" fmla="*/ 257 w 341"/>
                  <a:gd name="T35" fmla="*/ 349 h 371"/>
                  <a:gd name="T36" fmla="*/ 230 w 341"/>
                  <a:gd name="T37" fmla="*/ 361 h 371"/>
                  <a:gd name="T38" fmla="*/ 201 w 341"/>
                  <a:gd name="T39" fmla="*/ 369 h 371"/>
                  <a:gd name="T40" fmla="*/ 171 w 341"/>
                  <a:gd name="T41" fmla="*/ 371 h 371"/>
                  <a:gd name="T42" fmla="*/ 0 w 341"/>
                  <a:gd name="T43" fmla="*/ 371 h 371"/>
                  <a:gd name="T44" fmla="*/ 0 w 341"/>
                  <a:gd name="T45"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371">
                    <a:moveTo>
                      <a:pt x="0" y="0"/>
                    </a:moveTo>
                    <a:lnTo>
                      <a:pt x="171" y="0"/>
                    </a:lnTo>
                    <a:lnTo>
                      <a:pt x="201" y="3"/>
                    </a:lnTo>
                    <a:lnTo>
                      <a:pt x="230" y="11"/>
                    </a:lnTo>
                    <a:lnTo>
                      <a:pt x="257" y="24"/>
                    </a:lnTo>
                    <a:lnTo>
                      <a:pt x="280" y="40"/>
                    </a:lnTo>
                    <a:lnTo>
                      <a:pt x="301" y="61"/>
                    </a:lnTo>
                    <a:lnTo>
                      <a:pt x="317" y="86"/>
                    </a:lnTo>
                    <a:lnTo>
                      <a:pt x="330" y="111"/>
                    </a:lnTo>
                    <a:lnTo>
                      <a:pt x="338" y="141"/>
                    </a:lnTo>
                    <a:lnTo>
                      <a:pt x="341" y="171"/>
                    </a:lnTo>
                    <a:lnTo>
                      <a:pt x="341" y="200"/>
                    </a:lnTo>
                    <a:lnTo>
                      <a:pt x="338" y="231"/>
                    </a:lnTo>
                    <a:lnTo>
                      <a:pt x="330" y="260"/>
                    </a:lnTo>
                    <a:lnTo>
                      <a:pt x="317" y="287"/>
                    </a:lnTo>
                    <a:lnTo>
                      <a:pt x="301" y="311"/>
                    </a:lnTo>
                    <a:lnTo>
                      <a:pt x="280" y="331"/>
                    </a:lnTo>
                    <a:lnTo>
                      <a:pt x="257" y="349"/>
                    </a:lnTo>
                    <a:lnTo>
                      <a:pt x="230" y="361"/>
                    </a:lnTo>
                    <a:lnTo>
                      <a:pt x="201" y="369"/>
                    </a:lnTo>
                    <a:lnTo>
                      <a:pt x="171" y="371"/>
                    </a:lnTo>
                    <a:lnTo>
                      <a:pt x="0" y="37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0" name="Freeform 17"/>
              <p:cNvSpPr>
                <a:spLocks/>
              </p:cNvSpPr>
              <p:nvPr/>
            </p:nvSpPr>
            <p:spPr bwMode="auto">
              <a:xfrm>
                <a:off x="1120" y="517"/>
                <a:ext cx="57" cy="62"/>
              </a:xfrm>
              <a:custGeom>
                <a:avLst/>
                <a:gdLst>
                  <a:gd name="T0" fmla="*/ 0 w 341"/>
                  <a:gd name="T1" fmla="*/ 0 h 372"/>
                  <a:gd name="T2" fmla="*/ 171 w 341"/>
                  <a:gd name="T3" fmla="*/ 0 h 372"/>
                  <a:gd name="T4" fmla="*/ 201 w 341"/>
                  <a:gd name="T5" fmla="*/ 4 h 372"/>
                  <a:gd name="T6" fmla="*/ 230 w 341"/>
                  <a:gd name="T7" fmla="*/ 11 h 372"/>
                  <a:gd name="T8" fmla="*/ 257 w 341"/>
                  <a:gd name="T9" fmla="*/ 24 h 372"/>
                  <a:gd name="T10" fmla="*/ 280 w 341"/>
                  <a:gd name="T11" fmla="*/ 41 h 372"/>
                  <a:gd name="T12" fmla="*/ 301 w 341"/>
                  <a:gd name="T13" fmla="*/ 61 h 372"/>
                  <a:gd name="T14" fmla="*/ 317 w 341"/>
                  <a:gd name="T15" fmla="*/ 85 h 372"/>
                  <a:gd name="T16" fmla="*/ 330 w 341"/>
                  <a:gd name="T17" fmla="*/ 112 h 372"/>
                  <a:gd name="T18" fmla="*/ 338 w 341"/>
                  <a:gd name="T19" fmla="*/ 141 h 372"/>
                  <a:gd name="T20" fmla="*/ 341 w 341"/>
                  <a:gd name="T21" fmla="*/ 172 h 372"/>
                  <a:gd name="T22" fmla="*/ 341 w 341"/>
                  <a:gd name="T23" fmla="*/ 201 h 372"/>
                  <a:gd name="T24" fmla="*/ 338 w 341"/>
                  <a:gd name="T25" fmla="*/ 231 h 372"/>
                  <a:gd name="T26" fmla="*/ 330 w 341"/>
                  <a:gd name="T27" fmla="*/ 260 h 372"/>
                  <a:gd name="T28" fmla="*/ 317 w 341"/>
                  <a:gd name="T29" fmla="*/ 287 h 372"/>
                  <a:gd name="T30" fmla="*/ 301 w 341"/>
                  <a:gd name="T31" fmla="*/ 311 h 372"/>
                  <a:gd name="T32" fmla="*/ 280 w 341"/>
                  <a:gd name="T33" fmla="*/ 332 h 372"/>
                  <a:gd name="T34" fmla="*/ 257 w 341"/>
                  <a:gd name="T35" fmla="*/ 349 h 372"/>
                  <a:gd name="T36" fmla="*/ 230 w 341"/>
                  <a:gd name="T37" fmla="*/ 361 h 372"/>
                  <a:gd name="T38" fmla="*/ 201 w 341"/>
                  <a:gd name="T39" fmla="*/ 370 h 372"/>
                  <a:gd name="T40" fmla="*/ 171 w 341"/>
                  <a:gd name="T41" fmla="*/ 372 h 372"/>
                  <a:gd name="T42" fmla="*/ 0 w 341"/>
                  <a:gd name="T43" fmla="*/ 372 h 372"/>
                  <a:gd name="T44" fmla="*/ 0 w 341"/>
                  <a:gd name="T4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372">
                    <a:moveTo>
                      <a:pt x="0" y="0"/>
                    </a:moveTo>
                    <a:lnTo>
                      <a:pt x="171" y="0"/>
                    </a:lnTo>
                    <a:lnTo>
                      <a:pt x="201" y="4"/>
                    </a:lnTo>
                    <a:lnTo>
                      <a:pt x="230" y="11"/>
                    </a:lnTo>
                    <a:lnTo>
                      <a:pt x="257" y="24"/>
                    </a:lnTo>
                    <a:lnTo>
                      <a:pt x="280" y="41"/>
                    </a:lnTo>
                    <a:lnTo>
                      <a:pt x="301" y="61"/>
                    </a:lnTo>
                    <a:lnTo>
                      <a:pt x="317" y="85"/>
                    </a:lnTo>
                    <a:lnTo>
                      <a:pt x="330" y="112"/>
                    </a:lnTo>
                    <a:lnTo>
                      <a:pt x="338" y="141"/>
                    </a:lnTo>
                    <a:lnTo>
                      <a:pt x="341" y="172"/>
                    </a:lnTo>
                    <a:lnTo>
                      <a:pt x="341" y="201"/>
                    </a:lnTo>
                    <a:lnTo>
                      <a:pt x="338" y="231"/>
                    </a:lnTo>
                    <a:lnTo>
                      <a:pt x="330" y="260"/>
                    </a:lnTo>
                    <a:lnTo>
                      <a:pt x="317" y="287"/>
                    </a:lnTo>
                    <a:lnTo>
                      <a:pt x="301" y="311"/>
                    </a:lnTo>
                    <a:lnTo>
                      <a:pt x="280" y="332"/>
                    </a:lnTo>
                    <a:lnTo>
                      <a:pt x="257" y="349"/>
                    </a:lnTo>
                    <a:lnTo>
                      <a:pt x="230" y="361"/>
                    </a:lnTo>
                    <a:lnTo>
                      <a:pt x="201" y="370"/>
                    </a:lnTo>
                    <a:lnTo>
                      <a:pt x="171" y="372"/>
                    </a:lnTo>
                    <a:lnTo>
                      <a:pt x="0" y="37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1" name="Freeform 18"/>
              <p:cNvSpPr>
                <a:spLocks/>
              </p:cNvSpPr>
              <p:nvPr/>
            </p:nvSpPr>
            <p:spPr bwMode="auto">
              <a:xfrm>
                <a:off x="1120" y="590"/>
                <a:ext cx="57" cy="62"/>
              </a:xfrm>
              <a:custGeom>
                <a:avLst/>
                <a:gdLst>
                  <a:gd name="T0" fmla="*/ 0 w 341"/>
                  <a:gd name="T1" fmla="*/ 0 h 371"/>
                  <a:gd name="T2" fmla="*/ 171 w 341"/>
                  <a:gd name="T3" fmla="*/ 0 h 371"/>
                  <a:gd name="T4" fmla="*/ 201 w 341"/>
                  <a:gd name="T5" fmla="*/ 3 h 371"/>
                  <a:gd name="T6" fmla="*/ 230 w 341"/>
                  <a:gd name="T7" fmla="*/ 10 h 371"/>
                  <a:gd name="T8" fmla="*/ 257 w 341"/>
                  <a:gd name="T9" fmla="*/ 24 h 371"/>
                  <a:gd name="T10" fmla="*/ 280 w 341"/>
                  <a:gd name="T11" fmla="*/ 40 h 371"/>
                  <a:gd name="T12" fmla="*/ 301 w 341"/>
                  <a:gd name="T13" fmla="*/ 61 h 371"/>
                  <a:gd name="T14" fmla="*/ 317 w 341"/>
                  <a:gd name="T15" fmla="*/ 84 h 371"/>
                  <a:gd name="T16" fmla="*/ 330 w 341"/>
                  <a:gd name="T17" fmla="*/ 111 h 371"/>
                  <a:gd name="T18" fmla="*/ 338 w 341"/>
                  <a:gd name="T19" fmla="*/ 140 h 371"/>
                  <a:gd name="T20" fmla="*/ 341 w 341"/>
                  <a:gd name="T21" fmla="*/ 171 h 371"/>
                  <a:gd name="T22" fmla="*/ 341 w 341"/>
                  <a:gd name="T23" fmla="*/ 200 h 371"/>
                  <a:gd name="T24" fmla="*/ 338 w 341"/>
                  <a:gd name="T25" fmla="*/ 231 h 371"/>
                  <a:gd name="T26" fmla="*/ 330 w 341"/>
                  <a:gd name="T27" fmla="*/ 260 h 371"/>
                  <a:gd name="T28" fmla="*/ 317 w 341"/>
                  <a:gd name="T29" fmla="*/ 287 h 371"/>
                  <a:gd name="T30" fmla="*/ 301 w 341"/>
                  <a:gd name="T31" fmla="*/ 310 h 371"/>
                  <a:gd name="T32" fmla="*/ 280 w 341"/>
                  <a:gd name="T33" fmla="*/ 331 h 371"/>
                  <a:gd name="T34" fmla="*/ 257 w 341"/>
                  <a:gd name="T35" fmla="*/ 348 h 371"/>
                  <a:gd name="T36" fmla="*/ 230 w 341"/>
                  <a:gd name="T37" fmla="*/ 361 h 371"/>
                  <a:gd name="T38" fmla="*/ 201 w 341"/>
                  <a:gd name="T39" fmla="*/ 369 h 371"/>
                  <a:gd name="T40" fmla="*/ 171 w 341"/>
                  <a:gd name="T41" fmla="*/ 371 h 371"/>
                  <a:gd name="T42" fmla="*/ 0 w 341"/>
                  <a:gd name="T43" fmla="*/ 371 h 371"/>
                  <a:gd name="T44" fmla="*/ 0 w 341"/>
                  <a:gd name="T45"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1" h="371">
                    <a:moveTo>
                      <a:pt x="0" y="0"/>
                    </a:moveTo>
                    <a:lnTo>
                      <a:pt x="171" y="0"/>
                    </a:lnTo>
                    <a:lnTo>
                      <a:pt x="201" y="3"/>
                    </a:lnTo>
                    <a:lnTo>
                      <a:pt x="230" y="10"/>
                    </a:lnTo>
                    <a:lnTo>
                      <a:pt x="257" y="24"/>
                    </a:lnTo>
                    <a:lnTo>
                      <a:pt x="280" y="40"/>
                    </a:lnTo>
                    <a:lnTo>
                      <a:pt x="301" y="61"/>
                    </a:lnTo>
                    <a:lnTo>
                      <a:pt x="317" y="84"/>
                    </a:lnTo>
                    <a:lnTo>
                      <a:pt x="330" y="111"/>
                    </a:lnTo>
                    <a:lnTo>
                      <a:pt x="338" y="140"/>
                    </a:lnTo>
                    <a:lnTo>
                      <a:pt x="341" y="171"/>
                    </a:lnTo>
                    <a:lnTo>
                      <a:pt x="341" y="200"/>
                    </a:lnTo>
                    <a:lnTo>
                      <a:pt x="338" y="231"/>
                    </a:lnTo>
                    <a:lnTo>
                      <a:pt x="330" y="260"/>
                    </a:lnTo>
                    <a:lnTo>
                      <a:pt x="317" y="287"/>
                    </a:lnTo>
                    <a:lnTo>
                      <a:pt x="301" y="310"/>
                    </a:lnTo>
                    <a:lnTo>
                      <a:pt x="280" y="331"/>
                    </a:lnTo>
                    <a:lnTo>
                      <a:pt x="257" y="348"/>
                    </a:lnTo>
                    <a:lnTo>
                      <a:pt x="230" y="361"/>
                    </a:lnTo>
                    <a:lnTo>
                      <a:pt x="201" y="369"/>
                    </a:lnTo>
                    <a:lnTo>
                      <a:pt x="171" y="371"/>
                    </a:lnTo>
                    <a:lnTo>
                      <a:pt x="0" y="37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2" name="Freeform 19"/>
              <p:cNvSpPr>
                <a:spLocks/>
              </p:cNvSpPr>
              <p:nvPr/>
            </p:nvSpPr>
            <p:spPr bwMode="auto">
              <a:xfrm>
                <a:off x="1120" y="339"/>
                <a:ext cx="72" cy="72"/>
              </a:xfrm>
              <a:custGeom>
                <a:avLst/>
                <a:gdLst>
                  <a:gd name="T0" fmla="*/ 317 w 430"/>
                  <a:gd name="T1" fmla="*/ 0 h 433"/>
                  <a:gd name="T2" fmla="*/ 341 w 430"/>
                  <a:gd name="T3" fmla="*/ 3 h 433"/>
                  <a:gd name="T4" fmla="*/ 362 w 430"/>
                  <a:gd name="T5" fmla="*/ 10 h 433"/>
                  <a:gd name="T6" fmla="*/ 382 w 430"/>
                  <a:gd name="T7" fmla="*/ 22 h 433"/>
                  <a:gd name="T8" fmla="*/ 398 w 430"/>
                  <a:gd name="T9" fmla="*/ 37 h 433"/>
                  <a:gd name="T10" fmla="*/ 411 w 430"/>
                  <a:gd name="T11" fmla="*/ 56 h 433"/>
                  <a:gd name="T12" fmla="*/ 421 w 430"/>
                  <a:gd name="T13" fmla="*/ 77 h 433"/>
                  <a:gd name="T14" fmla="*/ 427 w 430"/>
                  <a:gd name="T15" fmla="*/ 102 h 433"/>
                  <a:gd name="T16" fmla="*/ 430 w 430"/>
                  <a:gd name="T17" fmla="*/ 129 h 433"/>
                  <a:gd name="T18" fmla="*/ 430 w 430"/>
                  <a:gd name="T19" fmla="*/ 153 h 433"/>
                  <a:gd name="T20" fmla="*/ 426 w 430"/>
                  <a:gd name="T21" fmla="*/ 189 h 433"/>
                  <a:gd name="T22" fmla="*/ 416 w 430"/>
                  <a:gd name="T23" fmla="*/ 225 h 433"/>
                  <a:gd name="T24" fmla="*/ 402 w 430"/>
                  <a:gd name="T25" fmla="*/ 259 h 433"/>
                  <a:gd name="T26" fmla="*/ 383 w 430"/>
                  <a:gd name="T27" fmla="*/ 291 h 433"/>
                  <a:gd name="T28" fmla="*/ 358 w 430"/>
                  <a:gd name="T29" fmla="*/ 321 h 433"/>
                  <a:gd name="T30" fmla="*/ 331 w 430"/>
                  <a:gd name="T31" fmla="*/ 345 h 433"/>
                  <a:gd name="T32" fmla="*/ 301 w 430"/>
                  <a:gd name="T33" fmla="*/ 366 h 433"/>
                  <a:gd name="T34" fmla="*/ 269 w 430"/>
                  <a:gd name="T35" fmla="*/ 382 h 433"/>
                  <a:gd name="T36" fmla="*/ 0 w 430"/>
                  <a:gd name="T37" fmla="*/ 433 h 433"/>
                  <a:gd name="T38" fmla="*/ 0 w 430"/>
                  <a:gd name="T39" fmla="*/ 37 h 433"/>
                  <a:gd name="T40" fmla="*/ 266 w 430"/>
                  <a:gd name="T41" fmla="*/ 6 h 433"/>
                  <a:gd name="T42" fmla="*/ 293 w 430"/>
                  <a:gd name="T43" fmla="*/ 1 h 433"/>
                  <a:gd name="T44" fmla="*/ 317 w 430"/>
                  <a:gd name="T45"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0" h="433">
                    <a:moveTo>
                      <a:pt x="317" y="0"/>
                    </a:moveTo>
                    <a:lnTo>
                      <a:pt x="341" y="3"/>
                    </a:lnTo>
                    <a:lnTo>
                      <a:pt x="362" y="10"/>
                    </a:lnTo>
                    <a:lnTo>
                      <a:pt x="382" y="22"/>
                    </a:lnTo>
                    <a:lnTo>
                      <a:pt x="398" y="37"/>
                    </a:lnTo>
                    <a:lnTo>
                      <a:pt x="411" y="56"/>
                    </a:lnTo>
                    <a:lnTo>
                      <a:pt x="421" y="77"/>
                    </a:lnTo>
                    <a:lnTo>
                      <a:pt x="427" y="102"/>
                    </a:lnTo>
                    <a:lnTo>
                      <a:pt x="430" y="129"/>
                    </a:lnTo>
                    <a:lnTo>
                      <a:pt x="430" y="153"/>
                    </a:lnTo>
                    <a:lnTo>
                      <a:pt x="426" y="189"/>
                    </a:lnTo>
                    <a:lnTo>
                      <a:pt x="416" y="225"/>
                    </a:lnTo>
                    <a:lnTo>
                      <a:pt x="402" y="259"/>
                    </a:lnTo>
                    <a:lnTo>
                      <a:pt x="383" y="291"/>
                    </a:lnTo>
                    <a:lnTo>
                      <a:pt x="358" y="321"/>
                    </a:lnTo>
                    <a:lnTo>
                      <a:pt x="331" y="345"/>
                    </a:lnTo>
                    <a:lnTo>
                      <a:pt x="301" y="366"/>
                    </a:lnTo>
                    <a:lnTo>
                      <a:pt x="269" y="382"/>
                    </a:lnTo>
                    <a:lnTo>
                      <a:pt x="0" y="433"/>
                    </a:lnTo>
                    <a:lnTo>
                      <a:pt x="0" y="37"/>
                    </a:lnTo>
                    <a:lnTo>
                      <a:pt x="266" y="6"/>
                    </a:lnTo>
                    <a:lnTo>
                      <a:pt x="293" y="1"/>
                    </a:lnTo>
                    <a:lnTo>
                      <a:pt x="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3" name="Freeform 20"/>
              <p:cNvSpPr>
                <a:spLocks/>
              </p:cNvSpPr>
              <p:nvPr/>
            </p:nvSpPr>
            <p:spPr bwMode="auto">
              <a:xfrm>
                <a:off x="865" y="291"/>
                <a:ext cx="245" cy="420"/>
              </a:xfrm>
              <a:custGeom>
                <a:avLst/>
                <a:gdLst>
                  <a:gd name="T0" fmla="*/ 1304 w 1472"/>
                  <a:gd name="T1" fmla="*/ 0 h 2521"/>
                  <a:gd name="T2" fmla="*/ 1363 w 1472"/>
                  <a:gd name="T3" fmla="*/ 12 h 2521"/>
                  <a:gd name="T4" fmla="*/ 1412 w 1472"/>
                  <a:gd name="T5" fmla="*/ 40 h 2521"/>
                  <a:gd name="T6" fmla="*/ 1449 w 1472"/>
                  <a:gd name="T7" fmla="*/ 85 h 2521"/>
                  <a:gd name="T8" fmla="*/ 1469 w 1472"/>
                  <a:gd name="T9" fmla="*/ 140 h 2521"/>
                  <a:gd name="T10" fmla="*/ 1472 w 1472"/>
                  <a:gd name="T11" fmla="*/ 2351 h 2521"/>
                  <a:gd name="T12" fmla="*/ 1461 w 1472"/>
                  <a:gd name="T13" fmla="*/ 2411 h 2521"/>
                  <a:gd name="T14" fmla="*/ 1432 w 1472"/>
                  <a:gd name="T15" fmla="*/ 2461 h 2521"/>
                  <a:gd name="T16" fmla="*/ 1388 w 1472"/>
                  <a:gd name="T17" fmla="*/ 2498 h 2521"/>
                  <a:gd name="T18" fmla="*/ 1334 w 1472"/>
                  <a:gd name="T19" fmla="*/ 2519 h 2521"/>
                  <a:gd name="T20" fmla="*/ 947 w 1472"/>
                  <a:gd name="T21" fmla="*/ 2521 h 2521"/>
                  <a:gd name="T22" fmla="*/ 955 w 1472"/>
                  <a:gd name="T23" fmla="*/ 2488 h 2521"/>
                  <a:gd name="T24" fmla="*/ 961 w 1472"/>
                  <a:gd name="T25" fmla="*/ 2467 h 2521"/>
                  <a:gd name="T26" fmla="*/ 977 w 1472"/>
                  <a:gd name="T27" fmla="*/ 2383 h 2521"/>
                  <a:gd name="T28" fmla="*/ 823 w 1472"/>
                  <a:gd name="T29" fmla="*/ 2367 h 2521"/>
                  <a:gd name="T30" fmla="*/ 838 w 1472"/>
                  <a:gd name="T31" fmla="*/ 2330 h 2521"/>
                  <a:gd name="T32" fmla="*/ 837 w 1472"/>
                  <a:gd name="T33" fmla="*/ 2286 h 2521"/>
                  <a:gd name="T34" fmla="*/ 816 w 1472"/>
                  <a:gd name="T35" fmla="*/ 2244 h 2521"/>
                  <a:gd name="T36" fmla="*/ 780 w 1472"/>
                  <a:gd name="T37" fmla="*/ 2215 h 2521"/>
                  <a:gd name="T38" fmla="*/ 733 w 1472"/>
                  <a:gd name="T39" fmla="*/ 2203 h 2521"/>
                  <a:gd name="T40" fmla="*/ 686 w 1472"/>
                  <a:gd name="T41" fmla="*/ 2215 h 2521"/>
                  <a:gd name="T42" fmla="*/ 650 w 1472"/>
                  <a:gd name="T43" fmla="*/ 2244 h 2521"/>
                  <a:gd name="T44" fmla="*/ 630 w 1472"/>
                  <a:gd name="T45" fmla="*/ 2286 h 2521"/>
                  <a:gd name="T46" fmla="*/ 629 w 1472"/>
                  <a:gd name="T47" fmla="*/ 2330 h 2521"/>
                  <a:gd name="T48" fmla="*/ 643 w 1472"/>
                  <a:gd name="T49" fmla="*/ 2367 h 2521"/>
                  <a:gd name="T50" fmla="*/ 360 w 1472"/>
                  <a:gd name="T51" fmla="*/ 2383 h 2521"/>
                  <a:gd name="T52" fmla="*/ 363 w 1472"/>
                  <a:gd name="T53" fmla="*/ 2374 h 2521"/>
                  <a:gd name="T54" fmla="*/ 369 w 1472"/>
                  <a:gd name="T55" fmla="*/ 2356 h 2521"/>
                  <a:gd name="T56" fmla="*/ 372 w 1472"/>
                  <a:gd name="T57" fmla="*/ 2054 h 2521"/>
                  <a:gd name="T58" fmla="*/ 1212 w 1472"/>
                  <a:gd name="T59" fmla="*/ 2051 h 2521"/>
                  <a:gd name="T60" fmla="*/ 1236 w 1472"/>
                  <a:gd name="T61" fmla="*/ 2034 h 2521"/>
                  <a:gd name="T62" fmla="*/ 1244 w 1472"/>
                  <a:gd name="T63" fmla="*/ 2006 h 2521"/>
                  <a:gd name="T64" fmla="*/ 1242 w 1472"/>
                  <a:gd name="T65" fmla="*/ 313 h 2521"/>
                  <a:gd name="T66" fmla="*/ 1226 w 1472"/>
                  <a:gd name="T67" fmla="*/ 290 h 2521"/>
                  <a:gd name="T68" fmla="*/ 1198 w 1472"/>
                  <a:gd name="T69" fmla="*/ 281 h 2521"/>
                  <a:gd name="T70" fmla="*/ 259 w 1472"/>
                  <a:gd name="T71" fmla="*/ 284 h 2521"/>
                  <a:gd name="T72" fmla="*/ 237 w 1472"/>
                  <a:gd name="T73" fmla="*/ 300 h 2521"/>
                  <a:gd name="T74" fmla="*/ 228 w 1472"/>
                  <a:gd name="T75" fmla="*/ 328 h 2521"/>
                  <a:gd name="T76" fmla="*/ 0 w 1472"/>
                  <a:gd name="T77" fmla="*/ 1459 h 2521"/>
                  <a:gd name="T78" fmla="*/ 3 w 1472"/>
                  <a:gd name="T79" fmla="*/ 140 h 2521"/>
                  <a:gd name="T80" fmla="*/ 23 w 1472"/>
                  <a:gd name="T81" fmla="*/ 85 h 2521"/>
                  <a:gd name="T82" fmla="*/ 60 w 1472"/>
                  <a:gd name="T83" fmla="*/ 40 h 2521"/>
                  <a:gd name="T84" fmla="*/ 110 w 1472"/>
                  <a:gd name="T85" fmla="*/ 12 h 2521"/>
                  <a:gd name="T86" fmla="*/ 169 w 1472"/>
                  <a:gd name="T87" fmla="*/ 0 h 2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2" h="2521">
                    <a:moveTo>
                      <a:pt x="169" y="0"/>
                    </a:moveTo>
                    <a:lnTo>
                      <a:pt x="1304" y="0"/>
                    </a:lnTo>
                    <a:lnTo>
                      <a:pt x="1334" y="3"/>
                    </a:lnTo>
                    <a:lnTo>
                      <a:pt x="1363" y="12"/>
                    </a:lnTo>
                    <a:lnTo>
                      <a:pt x="1388" y="24"/>
                    </a:lnTo>
                    <a:lnTo>
                      <a:pt x="1412" y="40"/>
                    </a:lnTo>
                    <a:lnTo>
                      <a:pt x="1432" y="61"/>
                    </a:lnTo>
                    <a:lnTo>
                      <a:pt x="1449" y="85"/>
                    </a:lnTo>
                    <a:lnTo>
                      <a:pt x="1461" y="112"/>
                    </a:lnTo>
                    <a:lnTo>
                      <a:pt x="1469" y="140"/>
                    </a:lnTo>
                    <a:lnTo>
                      <a:pt x="1472" y="170"/>
                    </a:lnTo>
                    <a:lnTo>
                      <a:pt x="1472" y="2351"/>
                    </a:lnTo>
                    <a:lnTo>
                      <a:pt x="1469" y="2382"/>
                    </a:lnTo>
                    <a:lnTo>
                      <a:pt x="1461" y="2411"/>
                    </a:lnTo>
                    <a:lnTo>
                      <a:pt x="1449" y="2437"/>
                    </a:lnTo>
                    <a:lnTo>
                      <a:pt x="1432" y="2461"/>
                    </a:lnTo>
                    <a:lnTo>
                      <a:pt x="1412" y="2482"/>
                    </a:lnTo>
                    <a:lnTo>
                      <a:pt x="1388" y="2498"/>
                    </a:lnTo>
                    <a:lnTo>
                      <a:pt x="1363" y="2511"/>
                    </a:lnTo>
                    <a:lnTo>
                      <a:pt x="1334" y="2519"/>
                    </a:lnTo>
                    <a:lnTo>
                      <a:pt x="1304" y="2521"/>
                    </a:lnTo>
                    <a:lnTo>
                      <a:pt x="947" y="2521"/>
                    </a:lnTo>
                    <a:lnTo>
                      <a:pt x="952" y="2503"/>
                    </a:lnTo>
                    <a:lnTo>
                      <a:pt x="955" y="2488"/>
                    </a:lnTo>
                    <a:lnTo>
                      <a:pt x="959" y="2476"/>
                    </a:lnTo>
                    <a:lnTo>
                      <a:pt x="961" y="2467"/>
                    </a:lnTo>
                    <a:lnTo>
                      <a:pt x="961" y="2463"/>
                    </a:lnTo>
                    <a:lnTo>
                      <a:pt x="977" y="2383"/>
                    </a:lnTo>
                    <a:lnTo>
                      <a:pt x="811" y="2383"/>
                    </a:lnTo>
                    <a:lnTo>
                      <a:pt x="823" y="2367"/>
                    </a:lnTo>
                    <a:lnTo>
                      <a:pt x="832" y="2350"/>
                    </a:lnTo>
                    <a:lnTo>
                      <a:pt x="838" y="2330"/>
                    </a:lnTo>
                    <a:lnTo>
                      <a:pt x="840" y="2311"/>
                    </a:lnTo>
                    <a:lnTo>
                      <a:pt x="837" y="2286"/>
                    </a:lnTo>
                    <a:lnTo>
                      <a:pt x="829" y="2263"/>
                    </a:lnTo>
                    <a:lnTo>
                      <a:pt x="816" y="2244"/>
                    </a:lnTo>
                    <a:lnTo>
                      <a:pt x="800" y="2227"/>
                    </a:lnTo>
                    <a:lnTo>
                      <a:pt x="780" y="2215"/>
                    </a:lnTo>
                    <a:lnTo>
                      <a:pt x="758" y="2206"/>
                    </a:lnTo>
                    <a:lnTo>
                      <a:pt x="733" y="2203"/>
                    </a:lnTo>
                    <a:lnTo>
                      <a:pt x="709" y="2206"/>
                    </a:lnTo>
                    <a:lnTo>
                      <a:pt x="686" y="2215"/>
                    </a:lnTo>
                    <a:lnTo>
                      <a:pt x="667" y="2227"/>
                    </a:lnTo>
                    <a:lnTo>
                      <a:pt x="650" y="2244"/>
                    </a:lnTo>
                    <a:lnTo>
                      <a:pt x="638" y="2263"/>
                    </a:lnTo>
                    <a:lnTo>
                      <a:pt x="630" y="2286"/>
                    </a:lnTo>
                    <a:lnTo>
                      <a:pt x="627" y="2311"/>
                    </a:lnTo>
                    <a:lnTo>
                      <a:pt x="629" y="2330"/>
                    </a:lnTo>
                    <a:lnTo>
                      <a:pt x="635" y="2350"/>
                    </a:lnTo>
                    <a:lnTo>
                      <a:pt x="643" y="2367"/>
                    </a:lnTo>
                    <a:lnTo>
                      <a:pt x="656" y="2383"/>
                    </a:lnTo>
                    <a:lnTo>
                      <a:pt x="360" y="2383"/>
                    </a:lnTo>
                    <a:lnTo>
                      <a:pt x="361" y="2381"/>
                    </a:lnTo>
                    <a:lnTo>
                      <a:pt x="363" y="2374"/>
                    </a:lnTo>
                    <a:lnTo>
                      <a:pt x="365" y="2366"/>
                    </a:lnTo>
                    <a:lnTo>
                      <a:pt x="369" y="2356"/>
                    </a:lnTo>
                    <a:lnTo>
                      <a:pt x="372" y="2345"/>
                    </a:lnTo>
                    <a:lnTo>
                      <a:pt x="372" y="2054"/>
                    </a:lnTo>
                    <a:lnTo>
                      <a:pt x="1198" y="2054"/>
                    </a:lnTo>
                    <a:lnTo>
                      <a:pt x="1212" y="2051"/>
                    </a:lnTo>
                    <a:lnTo>
                      <a:pt x="1226" y="2044"/>
                    </a:lnTo>
                    <a:lnTo>
                      <a:pt x="1236" y="2034"/>
                    </a:lnTo>
                    <a:lnTo>
                      <a:pt x="1242" y="2022"/>
                    </a:lnTo>
                    <a:lnTo>
                      <a:pt x="1244" y="2006"/>
                    </a:lnTo>
                    <a:lnTo>
                      <a:pt x="1244" y="328"/>
                    </a:lnTo>
                    <a:lnTo>
                      <a:pt x="1242" y="313"/>
                    </a:lnTo>
                    <a:lnTo>
                      <a:pt x="1236" y="300"/>
                    </a:lnTo>
                    <a:lnTo>
                      <a:pt x="1226" y="290"/>
                    </a:lnTo>
                    <a:lnTo>
                      <a:pt x="1212" y="284"/>
                    </a:lnTo>
                    <a:lnTo>
                      <a:pt x="1198" y="281"/>
                    </a:lnTo>
                    <a:lnTo>
                      <a:pt x="275" y="281"/>
                    </a:lnTo>
                    <a:lnTo>
                      <a:pt x="259" y="284"/>
                    </a:lnTo>
                    <a:lnTo>
                      <a:pt x="247" y="290"/>
                    </a:lnTo>
                    <a:lnTo>
                      <a:pt x="237" y="300"/>
                    </a:lnTo>
                    <a:lnTo>
                      <a:pt x="231" y="313"/>
                    </a:lnTo>
                    <a:lnTo>
                      <a:pt x="228" y="328"/>
                    </a:lnTo>
                    <a:lnTo>
                      <a:pt x="228" y="1459"/>
                    </a:lnTo>
                    <a:lnTo>
                      <a:pt x="0" y="1459"/>
                    </a:lnTo>
                    <a:lnTo>
                      <a:pt x="0" y="170"/>
                    </a:lnTo>
                    <a:lnTo>
                      <a:pt x="3" y="140"/>
                    </a:lnTo>
                    <a:lnTo>
                      <a:pt x="11" y="112"/>
                    </a:lnTo>
                    <a:lnTo>
                      <a:pt x="23" y="85"/>
                    </a:lnTo>
                    <a:lnTo>
                      <a:pt x="40" y="61"/>
                    </a:lnTo>
                    <a:lnTo>
                      <a:pt x="60" y="40"/>
                    </a:lnTo>
                    <a:lnTo>
                      <a:pt x="83" y="24"/>
                    </a:lnTo>
                    <a:lnTo>
                      <a:pt x="110" y="12"/>
                    </a:lnTo>
                    <a:lnTo>
                      <a:pt x="139" y="3"/>
                    </a:lnTo>
                    <a:lnTo>
                      <a:pt x="1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34" name="Freeform 21"/>
              <p:cNvSpPr>
                <a:spLocks/>
              </p:cNvSpPr>
              <p:nvPr/>
            </p:nvSpPr>
            <p:spPr bwMode="auto">
              <a:xfrm>
                <a:off x="638" y="439"/>
                <a:ext cx="403" cy="390"/>
              </a:xfrm>
              <a:custGeom>
                <a:avLst/>
                <a:gdLst>
                  <a:gd name="T0" fmla="*/ 1252 w 2416"/>
                  <a:gd name="T1" fmla="*/ 666 h 2337"/>
                  <a:gd name="T2" fmla="*/ 2225 w 2416"/>
                  <a:gd name="T3" fmla="*/ 669 h 2337"/>
                  <a:gd name="T4" fmla="*/ 2293 w 2416"/>
                  <a:gd name="T5" fmla="*/ 689 h 2337"/>
                  <a:gd name="T6" fmla="*/ 2349 w 2416"/>
                  <a:gd name="T7" fmla="*/ 727 h 2337"/>
                  <a:gd name="T8" fmla="*/ 2390 w 2416"/>
                  <a:gd name="T9" fmla="*/ 780 h 2337"/>
                  <a:gd name="T10" fmla="*/ 2413 w 2416"/>
                  <a:gd name="T11" fmla="*/ 843 h 2337"/>
                  <a:gd name="T12" fmla="*/ 2413 w 2416"/>
                  <a:gd name="T13" fmla="*/ 912 h 2337"/>
                  <a:gd name="T14" fmla="*/ 2390 w 2416"/>
                  <a:gd name="T15" fmla="*/ 976 h 2337"/>
                  <a:gd name="T16" fmla="*/ 2349 w 2416"/>
                  <a:gd name="T17" fmla="*/ 1029 h 2337"/>
                  <a:gd name="T18" fmla="*/ 2293 w 2416"/>
                  <a:gd name="T19" fmla="*/ 1067 h 2337"/>
                  <a:gd name="T20" fmla="*/ 2225 w 2416"/>
                  <a:gd name="T21" fmla="*/ 1087 h 2337"/>
                  <a:gd name="T22" fmla="*/ 1616 w 2416"/>
                  <a:gd name="T23" fmla="*/ 1090 h 2337"/>
                  <a:gd name="T24" fmla="*/ 1604 w 2416"/>
                  <a:gd name="T25" fmla="*/ 1504 h 2337"/>
                  <a:gd name="T26" fmla="*/ 1572 w 2416"/>
                  <a:gd name="T27" fmla="*/ 1577 h 2337"/>
                  <a:gd name="T28" fmla="*/ 1532 w 2416"/>
                  <a:gd name="T29" fmla="*/ 1647 h 2337"/>
                  <a:gd name="T30" fmla="*/ 1489 w 2416"/>
                  <a:gd name="T31" fmla="*/ 1714 h 2337"/>
                  <a:gd name="T32" fmla="*/ 1443 w 2416"/>
                  <a:gd name="T33" fmla="*/ 1775 h 2337"/>
                  <a:gd name="T34" fmla="*/ 1400 w 2416"/>
                  <a:gd name="T35" fmla="*/ 1829 h 2337"/>
                  <a:gd name="T36" fmla="*/ 1360 w 2416"/>
                  <a:gd name="T37" fmla="*/ 1873 h 2337"/>
                  <a:gd name="T38" fmla="*/ 1329 w 2416"/>
                  <a:gd name="T39" fmla="*/ 1907 h 2337"/>
                  <a:gd name="T40" fmla="*/ 1307 w 2416"/>
                  <a:gd name="T41" fmla="*/ 1929 h 2337"/>
                  <a:gd name="T42" fmla="*/ 1298 w 2416"/>
                  <a:gd name="T43" fmla="*/ 1937 h 2337"/>
                  <a:gd name="T44" fmla="*/ 1280 w 2416"/>
                  <a:gd name="T45" fmla="*/ 1968 h 2337"/>
                  <a:gd name="T46" fmla="*/ 1279 w 2416"/>
                  <a:gd name="T47" fmla="*/ 2002 h 2337"/>
                  <a:gd name="T48" fmla="*/ 1295 w 2416"/>
                  <a:gd name="T49" fmla="*/ 2034 h 2337"/>
                  <a:gd name="T50" fmla="*/ 1327 w 2416"/>
                  <a:gd name="T51" fmla="*/ 2053 h 2337"/>
                  <a:gd name="T52" fmla="*/ 1360 w 2416"/>
                  <a:gd name="T53" fmla="*/ 2054 h 2337"/>
                  <a:gd name="T54" fmla="*/ 1390 w 2416"/>
                  <a:gd name="T55" fmla="*/ 2037 h 2337"/>
                  <a:gd name="T56" fmla="*/ 1401 w 2416"/>
                  <a:gd name="T57" fmla="*/ 2026 h 2337"/>
                  <a:gd name="T58" fmla="*/ 1427 w 2416"/>
                  <a:gd name="T59" fmla="*/ 2001 h 2337"/>
                  <a:gd name="T60" fmla="*/ 1463 w 2416"/>
                  <a:gd name="T61" fmla="*/ 1963 h 2337"/>
                  <a:gd name="T62" fmla="*/ 1506 w 2416"/>
                  <a:gd name="T63" fmla="*/ 1913 h 2337"/>
                  <a:gd name="T64" fmla="*/ 1554 w 2416"/>
                  <a:gd name="T65" fmla="*/ 1855 h 2337"/>
                  <a:gd name="T66" fmla="*/ 1603 w 2416"/>
                  <a:gd name="T67" fmla="*/ 1787 h 2337"/>
                  <a:gd name="T68" fmla="*/ 1651 w 2416"/>
                  <a:gd name="T69" fmla="*/ 1712 h 2337"/>
                  <a:gd name="T70" fmla="*/ 1695 w 2416"/>
                  <a:gd name="T71" fmla="*/ 1633 h 2337"/>
                  <a:gd name="T72" fmla="*/ 2205 w 2416"/>
                  <a:gd name="T73" fmla="*/ 1592 h 2337"/>
                  <a:gd name="T74" fmla="*/ 2203 w 2416"/>
                  <a:gd name="T75" fmla="*/ 1604 h 2337"/>
                  <a:gd name="T76" fmla="*/ 2195 w 2416"/>
                  <a:gd name="T77" fmla="*/ 1637 h 2337"/>
                  <a:gd name="T78" fmla="*/ 2181 w 2416"/>
                  <a:gd name="T79" fmla="*/ 1686 h 2337"/>
                  <a:gd name="T80" fmla="*/ 2161 w 2416"/>
                  <a:gd name="T81" fmla="*/ 1746 h 2337"/>
                  <a:gd name="T82" fmla="*/ 2134 w 2416"/>
                  <a:gd name="T83" fmla="*/ 1814 h 2337"/>
                  <a:gd name="T84" fmla="*/ 2102 w 2416"/>
                  <a:gd name="T85" fmla="*/ 1886 h 2337"/>
                  <a:gd name="T86" fmla="*/ 2061 w 2416"/>
                  <a:gd name="T87" fmla="*/ 1955 h 2337"/>
                  <a:gd name="T88" fmla="*/ 2011 w 2416"/>
                  <a:gd name="T89" fmla="*/ 2017 h 2337"/>
                  <a:gd name="T90" fmla="*/ 1954 w 2416"/>
                  <a:gd name="T91" fmla="*/ 2068 h 2337"/>
                  <a:gd name="T92" fmla="*/ 1829 w 2416"/>
                  <a:gd name="T93" fmla="*/ 2148 h 2337"/>
                  <a:gd name="T94" fmla="*/ 1705 w 2416"/>
                  <a:gd name="T95" fmla="*/ 2212 h 2337"/>
                  <a:gd name="T96" fmla="*/ 1596 w 2416"/>
                  <a:gd name="T97" fmla="*/ 2265 h 2337"/>
                  <a:gd name="T98" fmla="*/ 1539 w 2416"/>
                  <a:gd name="T99" fmla="*/ 2291 h 2337"/>
                  <a:gd name="T100" fmla="*/ 1474 w 2416"/>
                  <a:gd name="T101" fmla="*/ 2314 h 2337"/>
                  <a:gd name="T102" fmla="*/ 1408 w 2416"/>
                  <a:gd name="T103" fmla="*/ 2331 h 2337"/>
                  <a:gd name="T104" fmla="*/ 1346 w 2416"/>
                  <a:gd name="T105" fmla="*/ 2337 h 2337"/>
                  <a:gd name="T106" fmla="*/ 73 w 2416"/>
                  <a:gd name="T107" fmla="*/ 2335 h 2337"/>
                  <a:gd name="T108" fmla="*/ 35 w 2416"/>
                  <a:gd name="T109" fmla="*/ 2320 h 2337"/>
                  <a:gd name="T110" fmla="*/ 9 w 2416"/>
                  <a:gd name="T111" fmla="*/ 2292 h 2337"/>
                  <a:gd name="T112" fmla="*/ 0 w 2416"/>
                  <a:gd name="T113" fmla="*/ 2255 h 2337"/>
                  <a:gd name="T114" fmla="*/ 8 w 2416"/>
                  <a:gd name="T115" fmla="*/ 2211 h 2337"/>
                  <a:gd name="T116" fmla="*/ 623 w 2416"/>
                  <a:gd name="T117" fmla="*/ 542 h 2337"/>
                  <a:gd name="T118" fmla="*/ 674 w 2416"/>
                  <a:gd name="T119" fmla="*/ 458 h 2337"/>
                  <a:gd name="T120" fmla="*/ 738 w 2416"/>
                  <a:gd name="T121" fmla="*/ 377 h 2337"/>
                  <a:gd name="T122" fmla="*/ 810 w 2416"/>
                  <a:gd name="T123" fmla="*/ 306 h 2337"/>
                  <a:gd name="T124" fmla="*/ 882 w 2416"/>
                  <a:gd name="T125" fmla="*/ 251 h 2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16" h="2337">
                    <a:moveTo>
                      <a:pt x="1252" y="0"/>
                    </a:moveTo>
                    <a:lnTo>
                      <a:pt x="1252" y="666"/>
                    </a:lnTo>
                    <a:lnTo>
                      <a:pt x="2189" y="666"/>
                    </a:lnTo>
                    <a:lnTo>
                      <a:pt x="2225" y="669"/>
                    </a:lnTo>
                    <a:lnTo>
                      <a:pt x="2260" y="676"/>
                    </a:lnTo>
                    <a:lnTo>
                      <a:pt x="2293" y="689"/>
                    </a:lnTo>
                    <a:lnTo>
                      <a:pt x="2323" y="707"/>
                    </a:lnTo>
                    <a:lnTo>
                      <a:pt x="2349" y="727"/>
                    </a:lnTo>
                    <a:lnTo>
                      <a:pt x="2372" y="752"/>
                    </a:lnTo>
                    <a:lnTo>
                      <a:pt x="2390" y="780"/>
                    </a:lnTo>
                    <a:lnTo>
                      <a:pt x="2403" y="811"/>
                    </a:lnTo>
                    <a:lnTo>
                      <a:pt x="2413" y="843"/>
                    </a:lnTo>
                    <a:lnTo>
                      <a:pt x="2416" y="878"/>
                    </a:lnTo>
                    <a:lnTo>
                      <a:pt x="2413" y="912"/>
                    </a:lnTo>
                    <a:lnTo>
                      <a:pt x="2403" y="945"/>
                    </a:lnTo>
                    <a:lnTo>
                      <a:pt x="2390" y="976"/>
                    </a:lnTo>
                    <a:lnTo>
                      <a:pt x="2372" y="1004"/>
                    </a:lnTo>
                    <a:lnTo>
                      <a:pt x="2349" y="1029"/>
                    </a:lnTo>
                    <a:lnTo>
                      <a:pt x="2323" y="1049"/>
                    </a:lnTo>
                    <a:lnTo>
                      <a:pt x="2293" y="1067"/>
                    </a:lnTo>
                    <a:lnTo>
                      <a:pt x="2260" y="1080"/>
                    </a:lnTo>
                    <a:lnTo>
                      <a:pt x="2225" y="1087"/>
                    </a:lnTo>
                    <a:lnTo>
                      <a:pt x="2189" y="1090"/>
                    </a:lnTo>
                    <a:lnTo>
                      <a:pt x="1616" y="1090"/>
                    </a:lnTo>
                    <a:lnTo>
                      <a:pt x="1616" y="1467"/>
                    </a:lnTo>
                    <a:lnTo>
                      <a:pt x="1604" y="1504"/>
                    </a:lnTo>
                    <a:lnTo>
                      <a:pt x="1589" y="1541"/>
                    </a:lnTo>
                    <a:lnTo>
                      <a:pt x="1572" y="1577"/>
                    </a:lnTo>
                    <a:lnTo>
                      <a:pt x="1553" y="1613"/>
                    </a:lnTo>
                    <a:lnTo>
                      <a:pt x="1532" y="1647"/>
                    </a:lnTo>
                    <a:lnTo>
                      <a:pt x="1511" y="1681"/>
                    </a:lnTo>
                    <a:lnTo>
                      <a:pt x="1489" y="1714"/>
                    </a:lnTo>
                    <a:lnTo>
                      <a:pt x="1466" y="1745"/>
                    </a:lnTo>
                    <a:lnTo>
                      <a:pt x="1443" y="1775"/>
                    </a:lnTo>
                    <a:lnTo>
                      <a:pt x="1422" y="1803"/>
                    </a:lnTo>
                    <a:lnTo>
                      <a:pt x="1400" y="1829"/>
                    </a:lnTo>
                    <a:lnTo>
                      <a:pt x="1380" y="1853"/>
                    </a:lnTo>
                    <a:lnTo>
                      <a:pt x="1360" y="1873"/>
                    </a:lnTo>
                    <a:lnTo>
                      <a:pt x="1343" y="1892"/>
                    </a:lnTo>
                    <a:lnTo>
                      <a:pt x="1329" y="1907"/>
                    </a:lnTo>
                    <a:lnTo>
                      <a:pt x="1316" y="1920"/>
                    </a:lnTo>
                    <a:lnTo>
                      <a:pt x="1307" y="1929"/>
                    </a:lnTo>
                    <a:lnTo>
                      <a:pt x="1301" y="1935"/>
                    </a:lnTo>
                    <a:lnTo>
                      <a:pt x="1298" y="1937"/>
                    </a:lnTo>
                    <a:lnTo>
                      <a:pt x="1287" y="1952"/>
                    </a:lnTo>
                    <a:lnTo>
                      <a:pt x="1280" y="1968"/>
                    </a:lnTo>
                    <a:lnTo>
                      <a:pt x="1276" y="1985"/>
                    </a:lnTo>
                    <a:lnTo>
                      <a:pt x="1279" y="2002"/>
                    </a:lnTo>
                    <a:lnTo>
                      <a:pt x="1285" y="2019"/>
                    </a:lnTo>
                    <a:lnTo>
                      <a:pt x="1295" y="2034"/>
                    </a:lnTo>
                    <a:lnTo>
                      <a:pt x="1309" y="2046"/>
                    </a:lnTo>
                    <a:lnTo>
                      <a:pt x="1327" y="2053"/>
                    </a:lnTo>
                    <a:lnTo>
                      <a:pt x="1344" y="2056"/>
                    </a:lnTo>
                    <a:lnTo>
                      <a:pt x="1360" y="2054"/>
                    </a:lnTo>
                    <a:lnTo>
                      <a:pt x="1376" y="2048"/>
                    </a:lnTo>
                    <a:lnTo>
                      <a:pt x="1390" y="2037"/>
                    </a:lnTo>
                    <a:lnTo>
                      <a:pt x="1394" y="2034"/>
                    </a:lnTo>
                    <a:lnTo>
                      <a:pt x="1401" y="2026"/>
                    </a:lnTo>
                    <a:lnTo>
                      <a:pt x="1413" y="2016"/>
                    </a:lnTo>
                    <a:lnTo>
                      <a:pt x="1427" y="2001"/>
                    </a:lnTo>
                    <a:lnTo>
                      <a:pt x="1443" y="1984"/>
                    </a:lnTo>
                    <a:lnTo>
                      <a:pt x="1463" y="1963"/>
                    </a:lnTo>
                    <a:lnTo>
                      <a:pt x="1483" y="1939"/>
                    </a:lnTo>
                    <a:lnTo>
                      <a:pt x="1506" y="1913"/>
                    </a:lnTo>
                    <a:lnTo>
                      <a:pt x="1529" y="1885"/>
                    </a:lnTo>
                    <a:lnTo>
                      <a:pt x="1554" y="1855"/>
                    </a:lnTo>
                    <a:lnTo>
                      <a:pt x="1578" y="1822"/>
                    </a:lnTo>
                    <a:lnTo>
                      <a:pt x="1603" y="1787"/>
                    </a:lnTo>
                    <a:lnTo>
                      <a:pt x="1628" y="1751"/>
                    </a:lnTo>
                    <a:lnTo>
                      <a:pt x="1651" y="1712"/>
                    </a:lnTo>
                    <a:lnTo>
                      <a:pt x="1674" y="1673"/>
                    </a:lnTo>
                    <a:lnTo>
                      <a:pt x="1695" y="1633"/>
                    </a:lnTo>
                    <a:lnTo>
                      <a:pt x="1714" y="1592"/>
                    </a:lnTo>
                    <a:lnTo>
                      <a:pt x="2205" y="1592"/>
                    </a:lnTo>
                    <a:lnTo>
                      <a:pt x="2204" y="1595"/>
                    </a:lnTo>
                    <a:lnTo>
                      <a:pt x="2203" y="1604"/>
                    </a:lnTo>
                    <a:lnTo>
                      <a:pt x="2199" y="1619"/>
                    </a:lnTo>
                    <a:lnTo>
                      <a:pt x="2195" y="1637"/>
                    </a:lnTo>
                    <a:lnTo>
                      <a:pt x="2189" y="1660"/>
                    </a:lnTo>
                    <a:lnTo>
                      <a:pt x="2181" y="1686"/>
                    </a:lnTo>
                    <a:lnTo>
                      <a:pt x="2172" y="1715"/>
                    </a:lnTo>
                    <a:lnTo>
                      <a:pt x="2161" y="1746"/>
                    </a:lnTo>
                    <a:lnTo>
                      <a:pt x="2149" y="1780"/>
                    </a:lnTo>
                    <a:lnTo>
                      <a:pt x="2134" y="1814"/>
                    </a:lnTo>
                    <a:lnTo>
                      <a:pt x="2119" y="1851"/>
                    </a:lnTo>
                    <a:lnTo>
                      <a:pt x="2102" y="1886"/>
                    </a:lnTo>
                    <a:lnTo>
                      <a:pt x="2082" y="1921"/>
                    </a:lnTo>
                    <a:lnTo>
                      <a:pt x="2061" y="1955"/>
                    </a:lnTo>
                    <a:lnTo>
                      <a:pt x="2037" y="1987"/>
                    </a:lnTo>
                    <a:lnTo>
                      <a:pt x="2011" y="2017"/>
                    </a:lnTo>
                    <a:lnTo>
                      <a:pt x="1984" y="2044"/>
                    </a:lnTo>
                    <a:lnTo>
                      <a:pt x="1954" y="2068"/>
                    </a:lnTo>
                    <a:lnTo>
                      <a:pt x="1893" y="2110"/>
                    </a:lnTo>
                    <a:lnTo>
                      <a:pt x="1829" y="2148"/>
                    </a:lnTo>
                    <a:lnTo>
                      <a:pt x="1766" y="2182"/>
                    </a:lnTo>
                    <a:lnTo>
                      <a:pt x="1705" y="2212"/>
                    </a:lnTo>
                    <a:lnTo>
                      <a:pt x="1648" y="2239"/>
                    </a:lnTo>
                    <a:lnTo>
                      <a:pt x="1596" y="2265"/>
                    </a:lnTo>
                    <a:lnTo>
                      <a:pt x="1568" y="2279"/>
                    </a:lnTo>
                    <a:lnTo>
                      <a:pt x="1539" y="2291"/>
                    </a:lnTo>
                    <a:lnTo>
                      <a:pt x="1507" y="2303"/>
                    </a:lnTo>
                    <a:lnTo>
                      <a:pt x="1474" y="2314"/>
                    </a:lnTo>
                    <a:lnTo>
                      <a:pt x="1440" y="2324"/>
                    </a:lnTo>
                    <a:lnTo>
                      <a:pt x="1408" y="2331"/>
                    </a:lnTo>
                    <a:lnTo>
                      <a:pt x="1376" y="2336"/>
                    </a:lnTo>
                    <a:lnTo>
                      <a:pt x="1346" y="2337"/>
                    </a:lnTo>
                    <a:lnTo>
                      <a:pt x="96" y="2337"/>
                    </a:lnTo>
                    <a:lnTo>
                      <a:pt x="73" y="2335"/>
                    </a:lnTo>
                    <a:lnTo>
                      <a:pt x="52" y="2330"/>
                    </a:lnTo>
                    <a:lnTo>
                      <a:pt x="35" y="2320"/>
                    </a:lnTo>
                    <a:lnTo>
                      <a:pt x="20" y="2307"/>
                    </a:lnTo>
                    <a:lnTo>
                      <a:pt x="9" y="2292"/>
                    </a:lnTo>
                    <a:lnTo>
                      <a:pt x="3" y="2274"/>
                    </a:lnTo>
                    <a:lnTo>
                      <a:pt x="0" y="2255"/>
                    </a:lnTo>
                    <a:lnTo>
                      <a:pt x="2" y="2233"/>
                    </a:lnTo>
                    <a:lnTo>
                      <a:pt x="8" y="2211"/>
                    </a:lnTo>
                    <a:lnTo>
                      <a:pt x="605" y="582"/>
                    </a:lnTo>
                    <a:lnTo>
                      <a:pt x="623" y="542"/>
                    </a:lnTo>
                    <a:lnTo>
                      <a:pt x="646" y="500"/>
                    </a:lnTo>
                    <a:lnTo>
                      <a:pt x="674" y="458"/>
                    </a:lnTo>
                    <a:lnTo>
                      <a:pt x="704" y="417"/>
                    </a:lnTo>
                    <a:lnTo>
                      <a:pt x="738" y="377"/>
                    </a:lnTo>
                    <a:lnTo>
                      <a:pt x="773" y="340"/>
                    </a:lnTo>
                    <a:lnTo>
                      <a:pt x="810" y="306"/>
                    </a:lnTo>
                    <a:lnTo>
                      <a:pt x="847" y="276"/>
                    </a:lnTo>
                    <a:lnTo>
                      <a:pt x="882" y="251"/>
                    </a:lnTo>
                    <a:lnTo>
                      <a:pt x="12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35" name="Freeform 26"/>
            <p:cNvSpPr>
              <a:spLocks noEditPoints="1"/>
            </p:cNvSpPr>
            <p:nvPr/>
          </p:nvSpPr>
          <p:spPr bwMode="auto">
            <a:xfrm>
              <a:off x="6840516" y="3245307"/>
              <a:ext cx="326879" cy="625584"/>
            </a:xfrm>
            <a:custGeom>
              <a:avLst/>
              <a:gdLst>
                <a:gd name="T0" fmla="*/ 765 w 1790"/>
                <a:gd name="T1" fmla="*/ 1570 h 3502"/>
                <a:gd name="T2" fmla="*/ 778 w 1790"/>
                <a:gd name="T3" fmla="*/ 1793 h 3502"/>
                <a:gd name="T4" fmla="*/ 871 w 1790"/>
                <a:gd name="T5" fmla="*/ 1683 h 3502"/>
                <a:gd name="T6" fmla="*/ 1004 w 1790"/>
                <a:gd name="T7" fmla="*/ 1655 h 3502"/>
                <a:gd name="T8" fmla="*/ 1083 w 1790"/>
                <a:gd name="T9" fmla="*/ 1817 h 3502"/>
                <a:gd name="T10" fmla="*/ 1132 w 1790"/>
                <a:gd name="T11" fmla="*/ 1601 h 3502"/>
                <a:gd name="T12" fmla="*/ 942 w 1790"/>
                <a:gd name="T13" fmla="*/ 1469 h 3502"/>
                <a:gd name="T14" fmla="*/ 660 w 1790"/>
                <a:gd name="T15" fmla="*/ 1357 h 3502"/>
                <a:gd name="T16" fmla="*/ 517 w 1790"/>
                <a:gd name="T17" fmla="*/ 1673 h 3502"/>
                <a:gd name="T18" fmla="*/ 667 w 1790"/>
                <a:gd name="T19" fmla="*/ 1992 h 3502"/>
                <a:gd name="T20" fmla="*/ 775 w 1790"/>
                <a:gd name="T21" fmla="*/ 1920 h 3502"/>
                <a:gd name="T22" fmla="*/ 640 w 1790"/>
                <a:gd name="T23" fmla="*/ 1673 h 3502"/>
                <a:gd name="T24" fmla="*/ 777 w 1790"/>
                <a:gd name="T25" fmla="*/ 1421 h 3502"/>
                <a:gd name="T26" fmla="*/ 1068 w 1790"/>
                <a:gd name="T27" fmla="*/ 1401 h 3502"/>
                <a:gd name="T28" fmla="*/ 1239 w 1790"/>
                <a:gd name="T29" fmla="*/ 1629 h 3502"/>
                <a:gd name="T30" fmla="*/ 1133 w 1790"/>
                <a:gd name="T31" fmla="*/ 1903 h 3502"/>
                <a:gd name="T32" fmla="*/ 1228 w 1790"/>
                <a:gd name="T33" fmla="*/ 1980 h 3502"/>
                <a:gd name="T34" fmla="*/ 1365 w 1790"/>
                <a:gd name="T35" fmla="*/ 1673 h 3502"/>
                <a:gd name="T36" fmla="*/ 1223 w 1790"/>
                <a:gd name="T37" fmla="*/ 1357 h 3502"/>
                <a:gd name="T38" fmla="*/ 942 w 1790"/>
                <a:gd name="T39" fmla="*/ 1203 h 3502"/>
                <a:gd name="T40" fmla="*/ 1276 w 1790"/>
                <a:gd name="T41" fmla="*/ 1340 h 3502"/>
                <a:gd name="T42" fmla="*/ 1414 w 1790"/>
                <a:gd name="T43" fmla="*/ 1673 h 3502"/>
                <a:gd name="T44" fmla="*/ 1279 w 1790"/>
                <a:gd name="T45" fmla="*/ 2000 h 3502"/>
                <a:gd name="T46" fmla="*/ 1090 w 1790"/>
                <a:gd name="T47" fmla="*/ 2385 h 3502"/>
                <a:gd name="T48" fmla="*/ 1166 w 1790"/>
                <a:gd name="T49" fmla="*/ 2179 h 3502"/>
                <a:gd name="T50" fmla="*/ 1288 w 1790"/>
                <a:gd name="T51" fmla="*/ 2232 h 3502"/>
                <a:gd name="T52" fmla="*/ 1346 w 1790"/>
                <a:gd name="T53" fmla="*/ 2232 h 3502"/>
                <a:gd name="T54" fmla="*/ 1468 w 1790"/>
                <a:gd name="T55" fmla="*/ 2179 h 3502"/>
                <a:gd name="T56" fmla="*/ 1543 w 1790"/>
                <a:gd name="T57" fmla="*/ 2385 h 3502"/>
                <a:gd name="T58" fmla="*/ 1637 w 1790"/>
                <a:gd name="T59" fmla="*/ 2187 h 3502"/>
                <a:gd name="T60" fmla="*/ 1768 w 1790"/>
                <a:gd name="T61" fmla="*/ 2213 h 3502"/>
                <a:gd name="T62" fmla="*/ 1789 w 1790"/>
                <a:gd name="T63" fmla="*/ 3085 h 3502"/>
                <a:gd name="T64" fmla="*/ 1779 w 1790"/>
                <a:gd name="T65" fmla="*/ 3164 h 3502"/>
                <a:gd name="T66" fmla="*/ 1707 w 1790"/>
                <a:gd name="T67" fmla="*/ 3330 h 3502"/>
                <a:gd name="T68" fmla="*/ 1511 w 1790"/>
                <a:gd name="T69" fmla="*/ 3473 h 3502"/>
                <a:gd name="T70" fmla="*/ 1163 w 1790"/>
                <a:gd name="T71" fmla="*/ 3487 h 3502"/>
                <a:gd name="T72" fmla="*/ 934 w 1790"/>
                <a:gd name="T73" fmla="*/ 3373 h 3502"/>
                <a:gd name="T74" fmla="*/ 858 w 1790"/>
                <a:gd name="T75" fmla="*/ 3263 h 3502"/>
                <a:gd name="T76" fmla="*/ 768 w 1790"/>
                <a:gd name="T77" fmla="*/ 3106 h 3502"/>
                <a:gd name="T78" fmla="*/ 630 w 1790"/>
                <a:gd name="T79" fmla="*/ 2864 h 3502"/>
                <a:gd name="T80" fmla="*/ 521 w 1790"/>
                <a:gd name="T81" fmla="*/ 2667 h 3502"/>
                <a:gd name="T82" fmla="*/ 507 w 1790"/>
                <a:gd name="T83" fmla="*/ 2517 h 3502"/>
                <a:gd name="T84" fmla="*/ 636 w 1790"/>
                <a:gd name="T85" fmla="*/ 2496 h 3502"/>
                <a:gd name="T86" fmla="*/ 816 w 1790"/>
                <a:gd name="T87" fmla="*/ 2700 h 3502"/>
                <a:gd name="T88" fmla="*/ 615 w 1790"/>
                <a:gd name="T89" fmla="*/ 2011 h 3502"/>
                <a:gd name="T90" fmla="*/ 469 w 1790"/>
                <a:gd name="T91" fmla="*/ 1673 h 3502"/>
                <a:gd name="T92" fmla="*/ 608 w 1790"/>
                <a:gd name="T93" fmla="*/ 1340 h 3502"/>
                <a:gd name="T94" fmla="*/ 942 w 1790"/>
                <a:gd name="T95" fmla="*/ 1203 h 3502"/>
                <a:gd name="T96" fmla="*/ 639 w 1790"/>
                <a:gd name="T97" fmla="*/ 188 h 3502"/>
                <a:gd name="T98" fmla="*/ 1056 w 1790"/>
                <a:gd name="T99" fmla="*/ 141 h 3502"/>
                <a:gd name="T100" fmla="*/ 1625 w 1790"/>
                <a:gd name="T101" fmla="*/ 46 h 3502"/>
                <a:gd name="T102" fmla="*/ 1558 w 1790"/>
                <a:gd name="T103" fmla="*/ 2034 h 3502"/>
                <a:gd name="T104" fmla="*/ 161 w 1790"/>
                <a:gd name="T105" fmla="*/ 2902 h 3502"/>
                <a:gd name="T106" fmla="*/ 3 w 1790"/>
                <a:gd name="T107" fmla="*/ 2744 h 3502"/>
                <a:gd name="T108" fmla="*/ 71 w 1790"/>
                <a:gd name="T109" fmla="*/ 46 h 3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0" h="3502">
                  <a:moveTo>
                    <a:pt x="942" y="1469"/>
                  </a:moveTo>
                  <a:lnTo>
                    <a:pt x="904" y="1472"/>
                  </a:lnTo>
                  <a:lnTo>
                    <a:pt x="870" y="1482"/>
                  </a:lnTo>
                  <a:lnTo>
                    <a:pt x="839" y="1498"/>
                  </a:lnTo>
                  <a:lnTo>
                    <a:pt x="810" y="1518"/>
                  </a:lnTo>
                  <a:lnTo>
                    <a:pt x="786" y="1542"/>
                  </a:lnTo>
                  <a:lnTo>
                    <a:pt x="765" y="1570"/>
                  </a:lnTo>
                  <a:lnTo>
                    <a:pt x="751" y="1602"/>
                  </a:lnTo>
                  <a:lnTo>
                    <a:pt x="741" y="1636"/>
                  </a:lnTo>
                  <a:lnTo>
                    <a:pt x="737" y="1673"/>
                  </a:lnTo>
                  <a:lnTo>
                    <a:pt x="741" y="1706"/>
                  </a:lnTo>
                  <a:lnTo>
                    <a:pt x="748" y="1737"/>
                  </a:lnTo>
                  <a:lnTo>
                    <a:pt x="761" y="1766"/>
                  </a:lnTo>
                  <a:lnTo>
                    <a:pt x="778" y="1793"/>
                  </a:lnTo>
                  <a:lnTo>
                    <a:pt x="798" y="1816"/>
                  </a:lnTo>
                  <a:lnTo>
                    <a:pt x="822" y="1837"/>
                  </a:lnTo>
                  <a:lnTo>
                    <a:pt x="850" y="1852"/>
                  </a:lnTo>
                  <a:lnTo>
                    <a:pt x="850" y="1744"/>
                  </a:lnTo>
                  <a:lnTo>
                    <a:pt x="852" y="1721"/>
                  </a:lnTo>
                  <a:lnTo>
                    <a:pt x="860" y="1700"/>
                  </a:lnTo>
                  <a:lnTo>
                    <a:pt x="871" y="1683"/>
                  </a:lnTo>
                  <a:lnTo>
                    <a:pt x="887" y="1667"/>
                  </a:lnTo>
                  <a:lnTo>
                    <a:pt x="905" y="1655"/>
                  </a:lnTo>
                  <a:lnTo>
                    <a:pt x="926" y="1649"/>
                  </a:lnTo>
                  <a:lnTo>
                    <a:pt x="950" y="1645"/>
                  </a:lnTo>
                  <a:lnTo>
                    <a:pt x="960" y="1645"/>
                  </a:lnTo>
                  <a:lnTo>
                    <a:pt x="983" y="1649"/>
                  </a:lnTo>
                  <a:lnTo>
                    <a:pt x="1004" y="1655"/>
                  </a:lnTo>
                  <a:lnTo>
                    <a:pt x="1021" y="1667"/>
                  </a:lnTo>
                  <a:lnTo>
                    <a:pt x="1037" y="1683"/>
                  </a:lnTo>
                  <a:lnTo>
                    <a:pt x="1049" y="1701"/>
                  </a:lnTo>
                  <a:lnTo>
                    <a:pt x="1056" y="1721"/>
                  </a:lnTo>
                  <a:lnTo>
                    <a:pt x="1059" y="1744"/>
                  </a:lnTo>
                  <a:lnTo>
                    <a:pt x="1059" y="1838"/>
                  </a:lnTo>
                  <a:lnTo>
                    <a:pt x="1083" y="1817"/>
                  </a:lnTo>
                  <a:lnTo>
                    <a:pt x="1104" y="1794"/>
                  </a:lnTo>
                  <a:lnTo>
                    <a:pt x="1122" y="1766"/>
                  </a:lnTo>
                  <a:lnTo>
                    <a:pt x="1134" y="1738"/>
                  </a:lnTo>
                  <a:lnTo>
                    <a:pt x="1142" y="1706"/>
                  </a:lnTo>
                  <a:lnTo>
                    <a:pt x="1145" y="1673"/>
                  </a:lnTo>
                  <a:lnTo>
                    <a:pt x="1142" y="1636"/>
                  </a:lnTo>
                  <a:lnTo>
                    <a:pt x="1132" y="1601"/>
                  </a:lnTo>
                  <a:lnTo>
                    <a:pt x="1118" y="1570"/>
                  </a:lnTo>
                  <a:lnTo>
                    <a:pt x="1098" y="1542"/>
                  </a:lnTo>
                  <a:lnTo>
                    <a:pt x="1072" y="1518"/>
                  </a:lnTo>
                  <a:lnTo>
                    <a:pt x="1045" y="1498"/>
                  </a:lnTo>
                  <a:lnTo>
                    <a:pt x="1013" y="1482"/>
                  </a:lnTo>
                  <a:lnTo>
                    <a:pt x="978" y="1472"/>
                  </a:lnTo>
                  <a:lnTo>
                    <a:pt x="942" y="1469"/>
                  </a:lnTo>
                  <a:close/>
                  <a:moveTo>
                    <a:pt x="942" y="1251"/>
                  </a:moveTo>
                  <a:lnTo>
                    <a:pt x="889" y="1254"/>
                  </a:lnTo>
                  <a:lnTo>
                    <a:pt x="837" y="1263"/>
                  </a:lnTo>
                  <a:lnTo>
                    <a:pt x="788" y="1279"/>
                  </a:lnTo>
                  <a:lnTo>
                    <a:pt x="743" y="1300"/>
                  </a:lnTo>
                  <a:lnTo>
                    <a:pt x="700" y="1326"/>
                  </a:lnTo>
                  <a:lnTo>
                    <a:pt x="660" y="1357"/>
                  </a:lnTo>
                  <a:lnTo>
                    <a:pt x="625" y="1392"/>
                  </a:lnTo>
                  <a:lnTo>
                    <a:pt x="594" y="1432"/>
                  </a:lnTo>
                  <a:lnTo>
                    <a:pt x="567" y="1475"/>
                  </a:lnTo>
                  <a:lnTo>
                    <a:pt x="546" y="1520"/>
                  </a:lnTo>
                  <a:lnTo>
                    <a:pt x="531" y="1569"/>
                  </a:lnTo>
                  <a:lnTo>
                    <a:pt x="521" y="1620"/>
                  </a:lnTo>
                  <a:lnTo>
                    <a:pt x="517" y="1673"/>
                  </a:lnTo>
                  <a:lnTo>
                    <a:pt x="522" y="1727"/>
                  </a:lnTo>
                  <a:lnTo>
                    <a:pt x="532" y="1778"/>
                  </a:lnTo>
                  <a:lnTo>
                    <a:pt x="547" y="1828"/>
                  </a:lnTo>
                  <a:lnTo>
                    <a:pt x="569" y="1874"/>
                  </a:lnTo>
                  <a:lnTo>
                    <a:pt x="597" y="1917"/>
                  </a:lnTo>
                  <a:lnTo>
                    <a:pt x="629" y="1957"/>
                  </a:lnTo>
                  <a:lnTo>
                    <a:pt x="667" y="1992"/>
                  </a:lnTo>
                  <a:lnTo>
                    <a:pt x="707" y="2023"/>
                  </a:lnTo>
                  <a:lnTo>
                    <a:pt x="752" y="2049"/>
                  </a:lnTo>
                  <a:lnTo>
                    <a:pt x="799" y="2069"/>
                  </a:lnTo>
                  <a:lnTo>
                    <a:pt x="850" y="2083"/>
                  </a:lnTo>
                  <a:lnTo>
                    <a:pt x="850" y="1957"/>
                  </a:lnTo>
                  <a:lnTo>
                    <a:pt x="810" y="1941"/>
                  </a:lnTo>
                  <a:lnTo>
                    <a:pt x="775" y="1920"/>
                  </a:lnTo>
                  <a:lnTo>
                    <a:pt x="742" y="1895"/>
                  </a:lnTo>
                  <a:lnTo>
                    <a:pt x="713" y="1866"/>
                  </a:lnTo>
                  <a:lnTo>
                    <a:pt x="688" y="1833"/>
                  </a:lnTo>
                  <a:lnTo>
                    <a:pt x="668" y="1797"/>
                  </a:lnTo>
                  <a:lnTo>
                    <a:pt x="653" y="1757"/>
                  </a:lnTo>
                  <a:lnTo>
                    <a:pt x="643" y="1716"/>
                  </a:lnTo>
                  <a:lnTo>
                    <a:pt x="640" y="1673"/>
                  </a:lnTo>
                  <a:lnTo>
                    <a:pt x="643" y="1629"/>
                  </a:lnTo>
                  <a:lnTo>
                    <a:pt x="653" y="1586"/>
                  </a:lnTo>
                  <a:lnTo>
                    <a:pt x="669" y="1546"/>
                  </a:lnTo>
                  <a:lnTo>
                    <a:pt x="689" y="1510"/>
                  </a:lnTo>
                  <a:lnTo>
                    <a:pt x="714" y="1476"/>
                  </a:lnTo>
                  <a:lnTo>
                    <a:pt x="744" y="1446"/>
                  </a:lnTo>
                  <a:lnTo>
                    <a:pt x="777" y="1421"/>
                  </a:lnTo>
                  <a:lnTo>
                    <a:pt x="815" y="1401"/>
                  </a:lnTo>
                  <a:lnTo>
                    <a:pt x="855" y="1385"/>
                  </a:lnTo>
                  <a:lnTo>
                    <a:pt x="897" y="1376"/>
                  </a:lnTo>
                  <a:lnTo>
                    <a:pt x="942" y="1372"/>
                  </a:lnTo>
                  <a:lnTo>
                    <a:pt x="986" y="1376"/>
                  </a:lnTo>
                  <a:lnTo>
                    <a:pt x="1028" y="1385"/>
                  </a:lnTo>
                  <a:lnTo>
                    <a:pt x="1068" y="1401"/>
                  </a:lnTo>
                  <a:lnTo>
                    <a:pt x="1105" y="1421"/>
                  </a:lnTo>
                  <a:lnTo>
                    <a:pt x="1139" y="1446"/>
                  </a:lnTo>
                  <a:lnTo>
                    <a:pt x="1168" y="1476"/>
                  </a:lnTo>
                  <a:lnTo>
                    <a:pt x="1194" y="1510"/>
                  </a:lnTo>
                  <a:lnTo>
                    <a:pt x="1215" y="1546"/>
                  </a:lnTo>
                  <a:lnTo>
                    <a:pt x="1230" y="1586"/>
                  </a:lnTo>
                  <a:lnTo>
                    <a:pt x="1239" y="1629"/>
                  </a:lnTo>
                  <a:lnTo>
                    <a:pt x="1243" y="1673"/>
                  </a:lnTo>
                  <a:lnTo>
                    <a:pt x="1239" y="1718"/>
                  </a:lnTo>
                  <a:lnTo>
                    <a:pt x="1229" y="1761"/>
                  </a:lnTo>
                  <a:lnTo>
                    <a:pt x="1213" y="1801"/>
                  </a:lnTo>
                  <a:lnTo>
                    <a:pt x="1192" y="1840"/>
                  </a:lnTo>
                  <a:lnTo>
                    <a:pt x="1164" y="1873"/>
                  </a:lnTo>
                  <a:lnTo>
                    <a:pt x="1133" y="1903"/>
                  </a:lnTo>
                  <a:lnTo>
                    <a:pt x="1098" y="1928"/>
                  </a:lnTo>
                  <a:lnTo>
                    <a:pt x="1059" y="1948"/>
                  </a:lnTo>
                  <a:lnTo>
                    <a:pt x="1059" y="2076"/>
                  </a:lnTo>
                  <a:lnTo>
                    <a:pt x="1105" y="2059"/>
                  </a:lnTo>
                  <a:lnTo>
                    <a:pt x="1150" y="2037"/>
                  </a:lnTo>
                  <a:lnTo>
                    <a:pt x="1191" y="2011"/>
                  </a:lnTo>
                  <a:lnTo>
                    <a:pt x="1228" y="1980"/>
                  </a:lnTo>
                  <a:lnTo>
                    <a:pt x="1262" y="1946"/>
                  </a:lnTo>
                  <a:lnTo>
                    <a:pt x="1292" y="1907"/>
                  </a:lnTo>
                  <a:lnTo>
                    <a:pt x="1318" y="1865"/>
                  </a:lnTo>
                  <a:lnTo>
                    <a:pt x="1338" y="1820"/>
                  </a:lnTo>
                  <a:lnTo>
                    <a:pt x="1353" y="1773"/>
                  </a:lnTo>
                  <a:lnTo>
                    <a:pt x="1362" y="1723"/>
                  </a:lnTo>
                  <a:lnTo>
                    <a:pt x="1365" y="1673"/>
                  </a:lnTo>
                  <a:lnTo>
                    <a:pt x="1362" y="1620"/>
                  </a:lnTo>
                  <a:lnTo>
                    <a:pt x="1352" y="1569"/>
                  </a:lnTo>
                  <a:lnTo>
                    <a:pt x="1336" y="1520"/>
                  </a:lnTo>
                  <a:lnTo>
                    <a:pt x="1315" y="1475"/>
                  </a:lnTo>
                  <a:lnTo>
                    <a:pt x="1289" y="1432"/>
                  </a:lnTo>
                  <a:lnTo>
                    <a:pt x="1258" y="1392"/>
                  </a:lnTo>
                  <a:lnTo>
                    <a:pt x="1223" y="1357"/>
                  </a:lnTo>
                  <a:lnTo>
                    <a:pt x="1184" y="1326"/>
                  </a:lnTo>
                  <a:lnTo>
                    <a:pt x="1141" y="1300"/>
                  </a:lnTo>
                  <a:lnTo>
                    <a:pt x="1094" y="1279"/>
                  </a:lnTo>
                  <a:lnTo>
                    <a:pt x="1046" y="1263"/>
                  </a:lnTo>
                  <a:lnTo>
                    <a:pt x="995" y="1254"/>
                  </a:lnTo>
                  <a:lnTo>
                    <a:pt x="942" y="1251"/>
                  </a:lnTo>
                  <a:close/>
                  <a:moveTo>
                    <a:pt x="942" y="1203"/>
                  </a:moveTo>
                  <a:lnTo>
                    <a:pt x="996" y="1206"/>
                  </a:lnTo>
                  <a:lnTo>
                    <a:pt x="1049" y="1215"/>
                  </a:lnTo>
                  <a:lnTo>
                    <a:pt x="1101" y="1230"/>
                  </a:lnTo>
                  <a:lnTo>
                    <a:pt x="1149" y="1250"/>
                  </a:lnTo>
                  <a:lnTo>
                    <a:pt x="1194" y="1275"/>
                  </a:lnTo>
                  <a:lnTo>
                    <a:pt x="1237" y="1306"/>
                  </a:lnTo>
                  <a:lnTo>
                    <a:pt x="1276" y="1340"/>
                  </a:lnTo>
                  <a:lnTo>
                    <a:pt x="1310" y="1379"/>
                  </a:lnTo>
                  <a:lnTo>
                    <a:pt x="1340" y="1421"/>
                  </a:lnTo>
                  <a:lnTo>
                    <a:pt x="1365" y="1466"/>
                  </a:lnTo>
                  <a:lnTo>
                    <a:pt x="1386" y="1514"/>
                  </a:lnTo>
                  <a:lnTo>
                    <a:pt x="1401" y="1565"/>
                  </a:lnTo>
                  <a:lnTo>
                    <a:pt x="1411" y="1618"/>
                  </a:lnTo>
                  <a:lnTo>
                    <a:pt x="1414" y="1673"/>
                  </a:lnTo>
                  <a:lnTo>
                    <a:pt x="1411" y="1727"/>
                  </a:lnTo>
                  <a:lnTo>
                    <a:pt x="1402" y="1778"/>
                  </a:lnTo>
                  <a:lnTo>
                    <a:pt x="1386" y="1828"/>
                  </a:lnTo>
                  <a:lnTo>
                    <a:pt x="1366" y="1875"/>
                  </a:lnTo>
                  <a:lnTo>
                    <a:pt x="1342" y="1920"/>
                  </a:lnTo>
                  <a:lnTo>
                    <a:pt x="1312" y="1961"/>
                  </a:lnTo>
                  <a:lnTo>
                    <a:pt x="1279" y="2000"/>
                  </a:lnTo>
                  <a:lnTo>
                    <a:pt x="1241" y="2034"/>
                  </a:lnTo>
                  <a:lnTo>
                    <a:pt x="1201" y="2063"/>
                  </a:lnTo>
                  <a:lnTo>
                    <a:pt x="1155" y="2090"/>
                  </a:lnTo>
                  <a:lnTo>
                    <a:pt x="1109" y="2111"/>
                  </a:lnTo>
                  <a:lnTo>
                    <a:pt x="1059" y="2126"/>
                  </a:lnTo>
                  <a:lnTo>
                    <a:pt x="1059" y="2385"/>
                  </a:lnTo>
                  <a:lnTo>
                    <a:pt x="1090" y="2385"/>
                  </a:lnTo>
                  <a:lnTo>
                    <a:pt x="1090" y="2275"/>
                  </a:lnTo>
                  <a:lnTo>
                    <a:pt x="1093" y="2252"/>
                  </a:lnTo>
                  <a:lnTo>
                    <a:pt x="1100" y="2232"/>
                  </a:lnTo>
                  <a:lnTo>
                    <a:pt x="1112" y="2213"/>
                  </a:lnTo>
                  <a:lnTo>
                    <a:pt x="1128" y="2198"/>
                  </a:lnTo>
                  <a:lnTo>
                    <a:pt x="1145" y="2187"/>
                  </a:lnTo>
                  <a:lnTo>
                    <a:pt x="1166" y="2179"/>
                  </a:lnTo>
                  <a:lnTo>
                    <a:pt x="1188" y="2177"/>
                  </a:lnTo>
                  <a:lnTo>
                    <a:pt x="1199" y="2177"/>
                  </a:lnTo>
                  <a:lnTo>
                    <a:pt x="1222" y="2179"/>
                  </a:lnTo>
                  <a:lnTo>
                    <a:pt x="1243" y="2187"/>
                  </a:lnTo>
                  <a:lnTo>
                    <a:pt x="1261" y="2198"/>
                  </a:lnTo>
                  <a:lnTo>
                    <a:pt x="1276" y="2213"/>
                  </a:lnTo>
                  <a:lnTo>
                    <a:pt x="1288" y="2232"/>
                  </a:lnTo>
                  <a:lnTo>
                    <a:pt x="1296" y="2252"/>
                  </a:lnTo>
                  <a:lnTo>
                    <a:pt x="1298" y="2275"/>
                  </a:lnTo>
                  <a:lnTo>
                    <a:pt x="1298" y="2385"/>
                  </a:lnTo>
                  <a:lnTo>
                    <a:pt x="1336" y="2385"/>
                  </a:lnTo>
                  <a:lnTo>
                    <a:pt x="1336" y="2275"/>
                  </a:lnTo>
                  <a:lnTo>
                    <a:pt x="1339" y="2252"/>
                  </a:lnTo>
                  <a:lnTo>
                    <a:pt x="1346" y="2232"/>
                  </a:lnTo>
                  <a:lnTo>
                    <a:pt x="1357" y="2213"/>
                  </a:lnTo>
                  <a:lnTo>
                    <a:pt x="1373" y="2198"/>
                  </a:lnTo>
                  <a:lnTo>
                    <a:pt x="1391" y="2187"/>
                  </a:lnTo>
                  <a:lnTo>
                    <a:pt x="1412" y="2179"/>
                  </a:lnTo>
                  <a:lnTo>
                    <a:pt x="1435" y="2177"/>
                  </a:lnTo>
                  <a:lnTo>
                    <a:pt x="1446" y="2177"/>
                  </a:lnTo>
                  <a:lnTo>
                    <a:pt x="1468" y="2179"/>
                  </a:lnTo>
                  <a:lnTo>
                    <a:pt x="1489" y="2187"/>
                  </a:lnTo>
                  <a:lnTo>
                    <a:pt x="1507" y="2198"/>
                  </a:lnTo>
                  <a:lnTo>
                    <a:pt x="1522" y="2213"/>
                  </a:lnTo>
                  <a:lnTo>
                    <a:pt x="1533" y="2232"/>
                  </a:lnTo>
                  <a:lnTo>
                    <a:pt x="1541" y="2252"/>
                  </a:lnTo>
                  <a:lnTo>
                    <a:pt x="1543" y="2275"/>
                  </a:lnTo>
                  <a:lnTo>
                    <a:pt x="1543" y="2385"/>
                  </a:lnTo>
                  <a:lnTo>
                    <a:pt x="1582" y="2385"/>
                  </a:lnTo>
                  <a:lnTo>
                    <a:pt x="1582" y="2275"/>
                  </a:lnTo>
                  <a:lnTo>
                    <a:pt x="1584" y="2252"/>
                  </a:lnTo>
                  <a:lnTo>
                    <a:pt x="1592" y="2232"/>
                  </a:lnTo>
                  <a:lnTo>
                    <a:pt x="1603" y="2213"/>
                  </a:lnTo>
                  <a:lnTo>
                    <a:pt x="1618" y="2198"/>
                  </a:lnTo>
                  <a:lnTo>
                    <a:pt x="1637" y="2187"/>
                  </a:lnTo>
                  <a:lnTo>
                    <a:pt x="1657" y="2179"/>
                  </a:lnTo>
                  <a:lnTo>
                    <a:pt x="1680" y="2177"/>
                  </a:lnTo>
                  <a:lnTo>
                    <a:pt x="1690" y="2177"/>
                  </a:lnTo>
                  <a:lnTo>
                    <a:pt x="1713" y="2179"/>
                  </a:lnTo>
                  <a:lnTo>
                    <a:pt x="1734" y="2187"/>
                  </a:lnTo>
                  <a:lnTo>
                    <a:pt x="1752" y="2198"/>
                  </a:lnTo>
                  <a:lnTo>
                    <a:pt x="1768" y="2213"/>
                  </a:lnTo>
                  <a:lnTo>
                    <a:pt x="1780" y="2232"/>
                  </a:lnTo>
                  <a:lnTo>
                    <a:pt x="1786" y="2252"/>
                  </a:lnTo>
                  <a:lnTo>
                    <a:pt x="1790" y="2275"/>
                  </a:lnTo>
                  <a:lnTo>
                    <a:pt x="1790" y="2482"/>
                  </a:lnTo>
                  <a:lnTo>
                    <a:pt x="1789" y="2482"/>
                  </a:lnTo>
                  <a:lnTo>
                    <a:pt x="1789" y="2483"/>
                  </a:lnTo>
                  <a:lnTo>
                    <a:pt x="1789" y="3085"/>
                  </a:lnTo>
                  <a:lnTo>
                    <a:pt x="1789" y="3087"/>
                  </a:lnTo>
                  <a:lnTo>
                    <a:pt x="1789" y="3093"/>
                  </a:lnTo>
                  <a:lnTo>
                    <a:pt x="1788" y="3101"/>
                  </a:lnTo>
                  <a:lnTo>
                    <a:pt x="1786" y="3113"/>
                  </a:lnTo>
                  <a:lnTo>
                    <a:pt x="1785" y="3128"/>
                  </a:lnTo>
                  <a:lnTo>
                    <a:pt x="1782" y="3145"/>
                  </a:lnTo>
                  <a:lnTo>
                    <a:pt x="1779" y="3164"/>
                  </a:lnTo>
                  <a:lnTo>
                    <a:pt x="1773" y="3186"/>
                  </a:lnTo>
                  <a:lnTo>
                    <a:pt x="1767" y="3208"/>
                  </a:lnTo>
                  <a:lnTo>
                    <a:pt x="1759" y="3231"/>
                  </a:lnTo>
                  <a:lnTo>
                    <a:pt x="1749" y="3256"/>
                  </a:lnTo>
                  <a:lnTo>
                    <a:pt x="1737" y="3281"/>
                  </a:lnTo>
                  <a:lnTo>
                    <a:pt x="1723" y="3306"/>
                  </a:lnTo>
                  <a:lnTo>
                    <a:pt x="1707" y="3330"/>
                  </a:lnTo>
                  <a:lnTo>
                    <a:pt x="1688" y="3356"/>
                  </a:lnTo>
                  <a:lnTo>
                    <a:pt x="1666" y="3379"/>
                  </a:lnTo>
                  <a:lnTo>
                    <a:pt x="1642" y="3401"/>
                  </a:lnTo>
                  <a:lnTo>
                    <a:pt x="1614" y="3422"/>
                  </a:lnTo>
                  <a:lnTo>
                    <a:pt x="1583" y="3441"/>
                  </a:lnTo>
                  <a:lnTo>
                    <a:pt x="1549" y="3459"/>
                  </a:lnTo>
                  <a:lnTo>
                    <a:pt x="1511" y="3473"/>
                  </a:lnTo>
                  <a:lnTo>
                    <a:pt x="1469" y="3485"/>
                  </a:lnTo>
                  <a:lnTo>
                    <a:pt x="1424" y="3494"/>
                  </a:lnTo>
                  <a:lnTo>
                    <a:pt x="1374" y="3500"/>
                  </a:lnTo>
                  <a:lnTo>
                    <a:pt x="1320" y="3502"/>
                  </a:lnTo>
                  <a:lnTo>
                    <a:pt x="1264" y="3500"/>
                  </a:lnTo>
                  <a:lnTo>
                    <a:pt x="1212" y="3495"/>
                  </a:lnTo>
                  <a:lnTo>
                    <a:pt x="1163" y="3487"/>
                  </a:lnTo>
                  <a:lnTo>
                    <a:pt x="1120" y="3477"/>
                  </a:lnTo>
                  <a:lnTo>
                    <a:pt x="1080" y="3463"/>
                  </a:lnTo>
                  <a:lnTo>
                    <a:pt x="1044" y="3448"/>
                  </a:lnTo>
                  <a:lnTo>
                    <a:pt x="1011" y="3431"/>
                  </a:lnTo>
                  <a:lnTo>
                    <a:pt x="983" y="3413"/>
                  </a:lnTo>
                  <a:lnTo>
                    <a:pt x="956" y="3394"/>
                  </a:lnTo>
                  <a:lnTo>
                    <a:pt x="934" y="3373"/>
                  </a:lnTo>
                  <a:lnTo>
                    <a:pt x="914" y="3353"/>
                  </a:lnTo>
                  <a:lnTo>
                    <a:pt x="898" y="3332"/>
                  </a:lnTo>
                  <a:lnTo>
                    <a:pt x="884" y="3312"/>
                  </a:lnTo>
                  <a:lnTo>
                    <a:pt x="873" y="3292"/>
                  </a:lnTo>
                  <a:lnTo>
                    <a:pt x="864" y="3273"/>
                  </a:lnTo>
                  <a:lnTo>
                    <a:pt x="862" y="3270"/>
                  </a:lnTo>
                  <a:lnTo>
                    <a:pt x="858" y="3263"/>
                  </a:lnTo>
                  <a:lnTo>
                    <a:pt x="851" y="3251"/>
                  </a:lnTo>
                  <a:lnTo>
                    <a:pt x="842" y="3234"/>
                  </a:lnTo>
                  <a:lnTo>
                    <a:pt x="830" y="3215"/>
                  </a:lnTo>
                  <a:lnTo>
                    <a:pt x="817" y="3192"/>
                  </a:lnTo>
                  <a:lnTo>
                    <a:pt x="803" y="3165"/>
                  </a:lnTo>
                  <a:lnTo>
                    <a:pt x="786" y="3137"/>
                  </a:lnTo>
                  <a:lnTo>
                    <a:pt x="768" y="3106"/>
                  </a:lnTo>
                  <a:lnTo>
                    <a:pt x="749" y="3074"/>
                  </a:lnTo>
                  <a:lnTo>
                    <a:pt x="731" y="3040"/>
                  </a:lnTo>
                  <a:lnTo>
                    <a:pt x="711" y="3004"/>
                  </a:lnTo>
                  <a:lnTo>
                    <a:pt x="691" y="2969"/>
                  </a:lnTo>
                  <a:lnTo>
                    <a:pt x="670" y="2934"/>
                  </a:lnTo>
                  <a:lnTo>
                    <a:pt x="650" y="2898"/>
                  </a:lnTo>
                  <a:lnTo>
                    <a:pt x="630" y="2864"/>
                  </a:lnTo>
                  <a:lnTo>
                    <a:pt x="611" y="2829"/>
                  </a:lnTo>
                  <a:lnTo>
                    <a:pt x="593" y="2796"/>
                  </a:lnTo>
                  <a:lnTo>
                    <a:pt x="575" y="2766"/>
                  </a:lnTo>
                  <a:lnTo>
                    <a:pt x="559" y="2737"/>
                  </a:lnTo>
                  <a:lnTo>
                    <a:pt x="545" y="2711"/>
                  </a:lnTo>
                  <a:lnTo>
                    <a:pt x="532" y="2686"/>
                  </a:lnTo>
                  <a:lnTo>
                    <a:pt x="521" y="2667"/>
                  </a:lnTo>
                  <a:lnTo>
                    <a:pt x="512" y="2650"/>
                  </a:lnTo>
                  <a:lnTo>
                    <a:pt x="500" y="2621"/>
                  </a:lnTo>
                  <a:lnTo>
                    <a:pt x="492" y="2596"/>
                  </a:lnTo>
                  <a:lnTo>
                    <a:pt x="490" y="2572"/>
                  </a:lnTo>
                  <a:lnTo>
                    <a:pt x="492" y="2551"/>
                  </a:lnTo>
                  <a:lnTo>
                    <a:pt x="497" y="2532"/>
                  </a:lnTo>
                  <a:lnTo>
                    <a:pt x="507" y="2517"/>
                  </a:lnTo>
                  <a:lnTo>
                    <a:pt x="520" y="2504"/>
                  </a:lnTo>
                  <a:lnTo>
                    <a:pt x="534" y="2494"/>
                  </a:lnTo>
                  <a:lnTo>
                    <a:pt x="552" y="2487"/>
                  </a:lnTo>
                  <a:lnTo>
                    <a:pt x="572" y="2484"/>
                  </a:lnTo>
                  <a:lnTo>
                    <a:pt x="591" y="2483"/>
                  </a:lnTo>
                  <a:lnTo>
                    <a:pt x="614" y="2486"/>
                  </a:lnTo>
                  <a:lnTo>
                    <a:pt x="636" y="2496"/>
                  </a:lnTo>
                  <a:lnTo>
                    <a:pt x="659" y="2511"/>
                  </a:lnTo>
                  <a:lnTo>
                    <a:pt x="681" y="2533"/>
                  </a:lnTo>
                  <a:lnTo>
                    <a:pt x="705" y="2561"/>
                  </a:lnTo>
                  <a:lnTo>
                    <a:pt x="731" y="2592"/>
                  </a:lnTo>
                  <a:lnTo>
                    <a:pt x="757" y="2626"/>
                  </a:lnTo>
                  <a:lnTo>
                    <a:pt x="785" y="2662"/>
                  </a:lnTo>
                  <a:lnTo>
                    <a:pt x="816" y="2700"/>
                  </a:lnTo>
                  <a:lnTo>
                    <a:pt x="850" y="2737"/>
                  </a:lnTo>
                  <a:lnTo>
                    <a:pt x="850" y="2133"/>
                  </a:lnTo>
                  <a:lnTo>
                    <a:pt x="797" y="2120"/>
                  </a:lnTo>
                  <a:lnTo>
                    <a:pt x="746" y="2100"/>
                  </a:lnTo>
                  <a:lnTo>
                    <a:pt x="699" y="2076"/>
                  </a:lnTo>
                  <a:lnTo>
                    <a:pt x="654" y="2046"/>
                  </a:lnTo>
                  <a:lnTo>
                    <a:pt x="615" y="2011"/>
                  </a:lnTo>
                  <a:lnTo>
                    <a:pt x="578" y="1972"/>
                  </a:lnTo>
                  <a:lnTo>
                    <a:pt x="546" y="1930"/>
                  </a:lnTo>
                  <a:lnTo>
                    <a:pt x="520" y="1884"/>
                  </a:lnTo>
                  <a:lnTo>
                    <a:pt x="499" y="1835"/>
                  </a:lnTo>
                  <a:lnTo>
                    <a:pt x="482" y="1783"/>
                  </a:lnTo>
                  <a:lnTo>
                    <a:pt x="473" y="1729"/>
                  </a:lnTo>
                  <a:lnTo>
                    <a:pt x="469" y="1673"/>
                  </a:lnTo>
                  <a:lnTo>
                    <a:pt x="472" y="1618"/>
                  </a:lnTo>
                  <a:lnTo>
                    <a:pt x="482" y="1565"/>
                  </a:lnTo>
                  <a:lnTo>
                    <a:pt x="496" y="1514"/>
                  </a:lnTo>
                  <a:lnTo>
                    <a:pt x="517" y="1466"/>
                  </a:lnTo>
                  <a:lnTo>
                    <a:pt x="543" y="1421"/>
                  </a:lnTo>
                  <a:lnTo>
                    <a:pt x="573" y="1379"/>
                  </a:lnTo>
                  <a:lnTo>
                    <a:pt x="608" y="1340"/>
                  </a:lnTo>
                  <a:lnTo>
                    <a:pt x="647" y="1306"/>
                  </a:lnTo>
                  <a:lnTo>
                    <a:pt x="689" y="1275"/>
                  </a:lnTo>
                  <a:lnTo>
                    <a:pt x="734" y="1250"/>
                  </a:lnTo>
                  <a:lnTo>
                    <a:pt x="783" y="1230"/>
                  </a:lnTo>
                  <a:lnTo>
                    <a:pt x="834" y="1215"/>
                  </a:lnTo>
                  <a:lnTo>
                    <a:pt x="887" y="1206"/>
                  </a:lnTo>
                  <a:lnTo>
                    <a:pt x="942" y="1203"/>
                  </a:lnTo>
                  <a:close/>
                  <a:moveTo>
                    <a:pt x="639" y="141"/>
                  </a:moveTo>
                  <a:lnTo>
                    <a:pt x="628" y="144"/>
                  </a:lnTo>
                  <a:lnTo>
                    <a:pt x="619" y="153"/>
                  </a:lnTo>
                  <a:lnTo>
                    <a:pt x="616" y="165"/>
                  </a:lnTo>
                  <a:lnTo>
                    <a:pt x="619" y="177"/>
                  </a:lnTo>
                  <a:lnTo>
                    <a:pt x="628" y="185"/>
                  </a:lnTo>
                  <a:lnTo>
                    <a:pt x="639" y="188"/>
                  </a:lnTo>
                  <a:lnTo>
                    <a:pt x="1056" y="188"/>
                  </a:lnTo>
                  <a:lnTo>
                    <a:pt x="1068" y="185"/>
                  </a:lnTo>
                  <a:lnTo>
                    <a:pt x="1077" y="177"/>
                  </a:lnTo>
                  <a:lnTo>
                    <a:pt x="1080" y="165"/>
                  </a:lnTo>
                  <a:lnTo>
                    <a:pt x="1077" y="153"/>
                  </a:lnTo>
                  <a:lnTo>
                    <a:pt x="1068" y="144"/>
                  </a:lnTo>
                  <a:lnTo>
                    <a:pt x="1056" y="141"/>
                  </a:lnTo>
                  <a:lnTo>
                    <a:pt x="639" y="141"/>
                  </a:lnTo>
                  <a:close/>
                  <a:moveTo>
                    <a:pt x="197" y="0"/>
                  </a:moveTo>
                  <a:lnTo>
                    <a:pt x="1498" y="0"/>
                  </a:lnTo>
                  <a:lnTo>
                    <a:pt x="1533" y="2"/>
                  </a:lnTo>
                  <a:lnTo>
                    <a:pt x="1566" y="12"/>
                  </a:lnTo>
                  <a:lnTo>
                    <a:pt x="1597" y="26"/>
                  </a:lnTo>
                  <a:lnTo>
                    <a:pt x="1625" y="46"/>
                  </a:lnTo>
                  <a:lnTo>
                    <a:pt x="1648" y="69"/>
                  </a:lnTo>
                  <a:lnTo>
                    <a:pt x="1668" y="97"/>
                  </a:lnTo>
                  <a:lnTo>
                    <a:pt x="1683" y="127"/>
                  </a:lnTo>
                  <a:lnTo>
                    <a:pt x="1692" y="160"/>
                  </a:lnTo>
                  <a:lnTo>
                    <a:pt x="1696" y="196"/>
                  </a:lnTo>
                  <a:lnTo>
                    <a:pt x="1696" y="2034"/>
                  </a:lnTo>
                  <a:lnTo>
                    <a:pt x="1558" y="2034"/>
                  </a:lnTo>
                  <a:lnTo>
                    <a:pt x="1558" y="310"/>
                  </a:lnTo>
                  <a:lnTo>
                    <a:pt x="137" y="310"/>
                  </a:lnTo>
                  <a:lnTo>
                    <a:pt x="137" y="2542"/>
                  </a:lnTo>
                  <a:lnTo>
                    <a:pt x="356" y="2542"/>
                  </a:lnTo>
                  <a:lnTo>
                    <a:pt x="551" y="2905"/>
                  </a:lnTo>
                  <a:lnTo>
                    <a:pt x="197" y="2905"/>
                  </a:lnTo>
                  <a:lnTo>
                    <a:pt x="161" y="2902"/>
                  </a:lnTo>
                  <a:lnTo>
                    <a:pt x="128" y="2892"/>
                  </a:lnTo>
                  <a:lnTo>
                    <a:pt x="98" y="2878"/>
                  </a:lnTo>
                  <a:lnTo>
                    <a:pt x="71" y="2858"/>
                  </a:lnTo>
                  <a:lnTo>
                    <a:pt x="46" y="2835"/>
                  </a:lnTo>
                  <a:lnTo>
                    <a:pt x="27" y="2807"/>
                  </a:lnTo>
                  <a:lnTo>
                    <a:pt x="12" y="2777"/>
                  </a:lnTo>
                  <a:lnTo>
                    <a:pt x="3" y="2744"/>
                  </a:lnTo>
                  <a:lnTo>
                    <a:pt x="0" y="2708"/>
                  </a:lnTo>
                  <a:lnTo>
                    <a:pt x="0" y="196"/>
                  </a:lnTo>
                  <a:lnTo>
                    <a:pt x="3" y="160"/>
                  </a:lnTo>
                  <a:lnTo>
                    <a:pt x="12" y="127"/>
                  </a:lnTo>
                  <a:lnTo>
                    <a:pt x="27" y="97"/>
                  </a:lnTo>
                  <a:lnTo>
                    <a:pt x="46" y="69"/>
                  </a:lnTo>
                  <a:lnTo>
                    <a:pt x="71" y="46"/>
                  </a:lnTo>
                  <a:lnTo>
                    <a:pt x="98" y="26"/>
                  </a:lnTo>
                  <a:lnTo>
                    <a:pt x="128" y="12"/>
                  </a:lnTo>
                  <a:lnTo>
                    <a:pt x="161" y="2"/>
                  </a:lnTo>
                  <a:lnTo>
                    <a:pt x="197"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sp>
        <p:nvSpPr>
          <p:cNvPr id="2" name="Rectangle 1"/>
          <p:cNvSpPr/>
          <p:nvPr/>
        </p:nvSpPr>
        <p:spPr>
          <a:xfrm>
            <a:off x="461602" y="4527862"/>
            <a:ext cx="4650056" cy="584775"/>
          </a:xfrm>
          <a:prstGeom prst="rect">
            <a:avLst/>
          </a:prstGeom>
        </p:spPr>
        <p:txBody>
          <a:bodyPr wrap="none">
            <a:spAutoFit/>
          </a:bodyPr>
          <a:lstStyle/>
          <a:p>
            <a:pPr lvl="0"/>
            <a:r>
              <a:rPr lang="en-US" sz="3200" kern="0" dirty="0">
                <a:solidFill>
                  <a:prstClr val="black">
                    <a:lumMod val="95000"/>
                    <a:lumOff val="5000"/>
                  </a:prstClr>
                </a:solidFill>
                <a:latin typeface="Gill Sans MT" panose="020B0502020104020203" pitchFamily="34" charset="0"/>
                <a:cs typeface="Arial" panose="020B0604020202020204" pitchFamily="34" charset="0"/>
              </a:rPr>
              <a:t>Ensure </a:t>
            </a:r>
            <a:r>
              <a:rPr lang="en-US" sz="3200" dirty="0">
                <a:solidFill>
                  <a:srgbClr val="000000"/>
                </a:solidFill>
                <a:latin typeface="Gill Sans MT" panose="020B0502020104020203" pitchFamily="34" charset="0"/>
              </a:rPr>
              <a:t>Quality of services </a:t>
            </a:r>
          </a:p>
        </p:txBody>
      </p:sp>
      <p:grpSp>
        <p:nvGrpSpPr>
          <p:cNvPr id="38" name="Group 37"/>
          <p:cNvGrpSpPr/>
          <p:nvPr/>
        </p:nvGrpSpPr>
        <p:grpSpPr>
          <a:xfrm>
            <a:off x="-861237" y="5680711"/>
            <a:ext cx="13066073" cy="1244664"/>
            <a:chOff x="-837527" y="19250"/>
            <a:chExt cx="13031427" cy="6838751"/>
          </a:xfrm>
        </p:grpSpPr>
        <p:sp>
          <p:nvSpPr>
            <p:cNvPr id="39" name="Isosceles Triangle 38"/>
            <p:cNvSpPr/>
            <p:nvPr/>
          </p:nvSpPr>
          <p:spPr>
            <a:xfrm>
              <a:off x="-837527" y="1896177"/>
              <a:ext cx="45726" cy="45719"/>
            </a:xfrm>
            <a:prstGeom prst="triangle">
              <a:avLst/>
            </a:prstGeom>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2125911" y="2849979"/>
              <a:ext cx="1371745" cy="3935832"/>
            </a:xfrm>
            <a:custGeom>
              <a:avLst/>
              <a:gdLst>
                <a:gd name="connsiteX0" fmla="*/ 1605 w 1371531"/>
                <a:gd name="connsiteY0" fmla="*/ 0 h 3935832"/>
                <a:gd name="connsiteX1" fmla="*/ 1605 w 1371531"/>
                <a:gd name="connsiteY1" fmla="*/ 34665 h 3935832"/>
                <a:gd name="connsiteX2" fmla="*/ 1371531 w 1371531"/>
                <a:gd name="connsiteY2" fmla="*/ 3935832 h 3935832"/>
                <a:gd name="connsiteX3" fmla="*/ 1367108 w 1371531"/>
                <a:gd name="connsiteY3" fmla="*/ 3935832 h 3935832"/>
                <a:gd name="connsiteX4" fmla="*/ 0 w 1371531"/>
                <a:gd name="connsiteY4" fmla="*/ 42690 h 3935832"/>
                <a:gd name="connsiteX5" fmla="*/ 0 w 1371531"/>
                <a:gd name="connsiteY5" fmla="*/ 451 h 3935832"/>
                <a:gd name="connsiteX6" fmla="*/ 1605 w 1371531"/>
                <a:gd name="connsiteY6" fmla="*/ 0 h 393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531" h="3935832">
                  <a:moveTo>
                    <a:pt x="1605" y="0"/>
                  </a:moveTo>
                  <a:lnTo>
                    <a:pt x="1605" y="34665"/>
                  </a:lnTo>
                  <a:lnTo>
                    <a:pt x="1371531" y="3935832"/>
                  </a:lnTo>
                  <a:lnTo>
                    <a:pt x="1367108" y="3935832"/>
                  </a:lnTo>
                  <a:lnTo>
                    <a:pt x="0" y="42690"/>
                  </a:lnTo>
                  <a:lnTo>
                    <a:pt x="0" y="451"/>
                  </a:lnTo>
                  <a:lnTo>
                    <a:pt x="1605" y="0"/>
                  </a:lnTo>
                  <a:close/>
                </a:path>
              </a:pathLst>
            </a:custGeom>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40"/>
            <p:cNvSpPr/>
            <p:nvPr/>
          </p:nvSpPr>
          <p:spPr>
            <a:xfrm>
              <a:off x="9597884" y="3955983"/>
              <a:ext cx="1518768" cy="2829828"/>
            </a:xfrm>
            <a:custGeom>
              <a:avLst/>
              <a:gdLst>
                <a:gd name="connsiteX0" fmla="*/ 0 w 1518531"/>
                <a:gd name="connsiteY0" fmla="*/ 0 h 2829828"/>
                <a:gd name="connsiteX1" fmla="*/ 1518531 w 1518531"/>
                <a:gd name="connsiteY1" fmla="*/ 2829828 h 2829828"/>
                <a:gd name="connsiteX2" fmla="*/ 0 w 1518531"/>
                <a:gd name="connsiteY2" fmla="*/ 2829828 h 2829828"/>
                <a:gd name="connsiteX3" fmla="*/ 0 w 1518531"/>
                <a:gd name="connsiteY3" fmla="*/ 0 h 2829828"/>
              </a:gdLst>
              <a:ahLst/>
              <a:cxnLst>
                <a:cxn ang="0">
                  <a:pos x="connsiteX0" y="connsiteY0"/>
                </a:cxn>
                <a:cxn ang="0">
                  <a:pos x="connsiteX1" y="connsiteY1"/>
                </a:cxn>
                <a:cxn ang="0">
                  <a:pos x="connsiteX2" y="connsiteY2"/>
                </a:cxn>
                <a:cxn ang="0">
                  <a:pos x="connsiteX3" y="connsiteY3"/>
                </a:cxn>
              </a:cxnLst>
              <a:rect l="l" t="t" r="r" b="b"/>
              <a:pathLst>
                <a:path w="1518531" h="2829828">
                  <a:moveTo>
                    <a:pt x="0" y="0"/>
                  </a:moveTo>
                  <a:lnTo>
                    <a:pt x="1518531" y="2829828"/>
                  </a:lnTo>
                  <a:lnTo>
                    <a:pt x="0" y="2829828"/>
                  </a:lnTo>
                  <a:lnTo>
                    <a:pt x="0" y="0"/>
                  </a:lnTo>
                  <a:close/>
                </a:path>
              </a:pathLst>
            </a:custGeom>
            <a:gradFill flip="none" rotWithShape="1">
              <a:gsLst>
                <a:gs pos="22000">
                  <a:srgbClr val="A9AE38">
                    <a:shade val="30000"/>
                    <a:satMod val="115000"/>
                  </a:srgbClr>
                </a:gs>
                <a:gs pos="50000">
                  <a:srgbClr val="A9AE38">
                    <a:shade val="67500"/>
                    <a:satMod val="115000"/>
                  </a:srgbClr>
                </a:gs>
                <a:gs pos="100000">
                  <a:srgbClr val="A9AE38">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Freeform 41"/>
            <p:cNvSpPr/>
            <p:nvPr/>
          </p:nvSpPr>
          <p:spPr>
            <a:xfrm>
              <a:off x="8136987" y="19250"/>
              <a:ext cx="4056913" cy="6766561"/>
            </a:xfrm>
            <a:custGeom>
              <a:avLst/>
              <a:gdLst>
                <a:gd name="connsiteX0" fmla="*/ 4056274 w 4056281"/>
                <a:gd name="connsiteY0" fmla="*/ 0 h 6766561"/>
                <a:gd name="connsiteX1" fmla="*/ 4056281 w 4056281"/>
                <a:gd name="connsiteY1" fmla="*/ 0 h 6766561"/>
                <a:gd name="connsiteX2" fmla="*/ 4056281 w 4056281"/>
                <a:gd name="connsiteY2" fmla="*/ 6766561 h 6766561"/>
                <a:gd name="connsiteX3" fmla="*/ 2979200 w 4056281"/>
                <a:gd name="connsiteY3" fmla="*/ 6766561 h 6766561"/>
                <a:gd name="connsiteX4" fmla="*/ 1460669 w 4056281"/>
                <a:gd name="connsiteY4" fmla="*/ 3936733 h 6766561"/>
                <a:gd name="connsiteX5" fmla="*/ 1460669 w 4056281"/>
                <a:gd name="connsiteY5" fmla="*/ 6766561 h 6766561"/>
                <a:gd name="connsiteX6" fmla="*/ 1460668 w 4056281"/>
                <a:gd name="connsiteY6" fmla="*/ 6766561 h 6766561"/>
                <a:gd name="connsiteX7" fmla="*/ 1460668 w 4056281"/>
                <a:gd name="connsiteY7" fmla="*/ 3924317 h 6766561"/>
                <a:gd name="connsiteX8" fmla="*/ 0 w 4056281"/>
                <a:gd name="connsiteY8" fmla="*/ 1140828 h 6766561"/>
                <a:gd name="connsiteX9" fmla="*/ 4056274 w 4056281"/>
                <a:gd name="connsiteY9" fmla="*/ 0 h 676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6281" h="6766561">
                  <a:moveTo>
                    <a:pt x="4056274" y="0"/>
                  </a:moveTo>
                  <a:lnTo>
                    <a:pt x="4056281" y="0"/>
                  </a:lnTo>
                  <a:lnTo>
                    <a:pt x="4056281" y="6766561"/>
                  </a:lnTo>
                  <a:lnTo>
                    <a:pt x="2979200" y="6766561"/>
                  </a:lnTo>
                  <a:lnTo>
                    <a:pt x="1460669" y="3936733"/>
                  </a:lnTo>
                  <a:lnTo>
                    <a:pt x="1460669" y="6766561"/>
                  </a:lnTo>
                  <a:lnTo>
                    <a:pt x="1460668" y="6766561"/>
                  </a:lnTo>
                  <a:lnTo>
                    <a:pt x="1460668" y="3924317"/>
                  </a:lnTo>
                  <a:lnTo>
                    <a:pt x="0" y="1140828"/>
                  </a:lnTo>
                  <a:lnTo>
                    <a:pt x="4056274" y="0"/>
                  </a:lnTo>
                  <a:close/>
                </a:path>
              </a:pathLst>
            </a:custGeom>
            <a:gradFill flip="none" rotWithShape="1">
              <a:gsLst>
                <a:gs pos="24000">
                  <a:srgbClr val="0BA6DF">
                    <a:shade val="30000"/>
                    <a:satMod val="115000"/>
                  </a:srgbClr>
                </a:gs>
                <a:gs pos="50000">
                  <a:srgbClr val="0BA6DF">
                    <a:shade val="67500"/>
                    <a:satMod val="115000"/>
                  </a:srgbClr>
                </a:gs>
                <a:gs pos="100000">
                  <a:srgbClr val="0BA6DF">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Freeform 42"/>
            <p:cNvSpPr/>
            <p:nvPr/>
          </p:nvSpPr>
          <p:spPr>
            <a:xfrm>
              <a:off x="2125910" y="1153581"/>
              <a:ext cx="7470367" cy="5632230"/>
            </a:xfrm>
            <a:custGeom>
              <a:avLst/>
              <a:gdLst>
                <a:gd name="connsiteX0" fmla="*/ 6000915 w 7469204"/>
                <a:gd name="connsiteY0" fmla="*/ 0 h 5632230"/>
                <a:gd name="connsiteX1" fmla="*/ 7469204 w 7469204"/>
                <a:gd name="connsiteY1" fmla="*/ 2798011 h 5632230"/>
                <a:gd name="connsiteX2" fmla="*/ 7469204 w 7469204"/>
                <a:gd name="connsiteY2" fmla="*/ 5632230 h 5632230"/>
                <a:gd name="connsiteX3" fmla="*/ 1371531 w 7469204"/>
                <a:gd name="connsiteY3" fmla="*/ 5632230 h 5632230"/>
                <a:gd name="connsiteX4" fmla="*/ 1605 w 7469204"/>
                <a:gd name="connsiteY4" fmla="*/ 1731063 h 5632230"/>
                <a:gd name="connsiteX5" fmla="*/ 1605 w 7469204"/>
                <a:gd name="connsiteY5" fmla="*/ 1696398 h 5632230"/>
                <a:gd name="connsiteX6" fmla="*/ 0 w 7469204"/>
                <a:gd name="connsiteY6" fmla="*/ 1696849 h 5632230"/>
                <a:gd name="connsiteX7" fmla="*/ 0 w 7469204"/>
                <a:gd name="connsiteY7" fmla="*/ 1685850 h 5632230"/>
                <a:gd name="connsiteX8" fmla="*/ 6000915 w 7469204"/>
                <a:gd name="connsiteY8" fmla="*/ 0 h 563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9204" h="5632230">
                  <a:moveTo>
                    <a:pt x="6000915" y="0"/>
                  </a:moveTo>
                  <a:lnTo>
                    <a:pt x="7469204" y="2798011"/>
                  </a:lnTo>
                  <a:lnTo>
                    <a:pt x="7469204" y="5632230"/>
                  </a:lnTo>
                  <a:lnTo>
                    <a:pt x="1371531" y="5632230"/>
                  </a:lnTo>
                  <a:lnTo>
                    <a:pt x="1605" y="1731063"/>
                  </a:lnTo>
                  <a:lnTo>
                    <a:pt x="1605" y="1696398"/>
                  </a:lnTo>
                  <a:lnTo>
                    <a:pt x="0" y="1696849"/>
                  </a:lnTo>
                  <a:lnTo>
                    <a:pt x="0" y="1685850"/>
                  </a:lnTo>
                  <a:lnTo>
                    <a:pt x="6000915" y="0"/>
                  </a:lnTo>
                  <a:close/>
                </a:path>
              </a:pathLst>
            </a:custGeom>
            <a:gradFill flip="none" rotWithShape="1">
              <a:gsLst>
                <a:gs pos="20000">
                  <a:srgbClr val="292B67">
                    <a:shade val="30000"/>
                    <a:satMod val="115000"/>
                  </a:srgbClr>
                </a:gs>
                <a:gs pos="50000">
                  <a:srgbClr val="292B67">
                    <a:shade val="67500"/>
                    <a:satMod val="115000"/>
                  </a:srgbClr>
                </a:gs>
                <a:gs pos="100000">
                  <a:srgbClr val="292B67">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p:nvPr/>
          </p:nvSpPr>
          <p:spPr>
            <a:xfrm>
              <a:off x="1" y="2850430"/>
              <a:ext cx="3493229" cy="3935381"/>
            </a:xfrm>
            <a:custGeom>
              <a:avLst/>
              <a:gdLst>
                <a:gd name="connsiteX0" fmla="*/ 2125578 w 3492686"/>
                <a:gd name="connsiteY0" fmla="*/ 0 h 3935381"/>
                <a:gd name="connsiteX1" fmla="*/ 2125578 w 3492686"/>
                <a:gd name="connsiteY1" fmla="*/ 42239 h 3935381"/>
                <a:gd name="connsiteX2" fmla="*/ 3492686 w 3492686"/>
                <a:gd name="connsiteY2" fmla="*/ 3935381 h 3935381"/>
                <a:gd name="connsiteX3" fmla="*/ 0 w 3492686"/>
                <a:gd name="connsiteY3" fmla="*/ 3935381 h 3935381"/>
                <a:gd name="connsiteX4" fmla="*/ 0 w 3492686"/>
                <a:gd name="connsiteY4" fmla="*/ 597819 h 3935381"/>
                <a:gd name="connsiteX5" fmla="*/ 2125578 w 3492686"/>
                <a:gd name="connsiteY5" fmla="*/ 0 h 393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2686" h="3935381">
                  <a:moveTo>
                    <a:pt x="2125578" y="0"/>
                  </a:moveTo>
                  <a:lnTo>
                    <a:pt x="2125578" y="42239"/>
                  </a:lnTo>
                  <a:lnTo>
                    <a:pt x="3492686" y="3935381"/>
                  </a:lnTo>
                  <a:lnTo>
                    <a:pt x="0" y="3935381"/>
                  </a:lnTo>
                  <a:lnTo>
                    <a:pt x="0" y="597819"/>
                  </a:lnTo>
                  <a:lnTo>
                    <a:pt x="2125578" y="0"/>
                  </a:lnTo>
                  <a:close/>
                </a:path>
              </a:pathLst>
            </a:custGeom>
            <a:gradFill flip="none" rotWithShape="1">
              <a:gsLst>
                <a:gs pos="22000">
                  <a:srgbClr val="ED7626">
                    <a:shade val="30000"/>
                    <a:satMod val="115000"/>
                  </a:srgbClr>
                </a:gs>
                <a:gs pos="50000">
                  <a:srgbClr val="ED7626">
                    <a:shade val="67500"/>
                    <a:satMod val="115000"/>
                  </a:srgbClr>
                </a:gs>
                <a:gs pos="100000">
                  <a:srgbClr val="ED7626">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Freeform 44"/>
            <p:cNvSpPr/>
            <p:nvPr/>
          </p:nvSpPr>
          <p:spPr>
            <a:xfrm>
              <a:off x="3493230" y="6785812"/>
              <a:ext cx="29776" cy="72187"/>
            </a:xfrm>
            <a:custGeom>
              <a:avLst/>
              <a:gdLst>
                <a:gd name="connsiteX0" fmla="*/ 0 w 29772"/>
                <a:gd name="connsiteY0" fmla="*/ 0 h 72187"/>
                <a:gd name="connsiteX1" fmla="*/ 4423 w 29772"/>
                <a:gd name="connsiteY1" fmla="*/ 0 h 72187"/>
                <a:gd name="connsiteX2" fmla="*/ 29772 w 29772"/>
                <a:gd name="connsiteY2" fmla="*/ 72187 h 72187"/>
                <a:gd name="connsiteX3" fmla="*/ 25349 w 29772"/>
                <a:gd name="connsiteY3" fmla="*/ 72187 h 72187"/>
                <a:gd name="connsiteX4" fmla="*/ 0 w 29772"/>
                <a:gd name="connsiteY4" fmla="*/ 0 h 72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2" h="72187">
                  <a:moveTo>
                    <a:pt x="0" y="0"/>
                  </a:moveTo>
                  <a:lnTo>
                    <a:pt x="4423" y="0"/>
                  </a:lnTo>
                  <a:lnTo>
                    <a:pt x="29772" y="72187"/>
                  </a:lnTo>
                  <a:lnTo>
                    <a:pt x="25349" y="72187"/>
                  </a:lnTo>
                  <a:lnTo>
                    <a:pt x="0" y="0"/>
                  </a:lnTo>
                  <a:close/>
                </a:path>
              </a:pathLst>
            </a:custGeom>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Freeform 45"/>
            <p:cNvSpPr/>
            <p:nvPr/>
          </p:nvSpPr>
          <p:spPr>
            <a:xfrm>
              <a:off x="9594783" y="6785812"/>
              <a:ext cx="1605" cy="72189"/>
            </a:xfrm>
            <a:custGeom>
              <a:avLst/>
              <a:gdLst>
                <a:gd name="connsiteX0" fmla="*/ 0 w 1605"/>
                <a:gd name="connsiteY0" fmla="*/ 0 h 72189"/>
                <a:gd name="connsiteX1" fmla="*/ 1605 w 1605"/>
                <a:gd name="connsiteY1" fmla="*/ 0 h 72189"/>
                <a:gd name="connsiteX2" fmla="*/ 1605 w 1605"/>
                <a:gd name="connsiteY2" fmla="*/ 72189 h 72189"/>
                <a:gd name="connsiteX3" fmla="*/ 0 w 1605"/>
                <a:gd name="connsiteY3" fmla="*/ 72189 h 72189"/>
                <a:gd name="connsiteX4" fmla="*/ 0 w 1605"/>
                <a:gd name="connsiteY4" fmla="*/ 0 h 72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 h="72189">
                  <a:moveTo>
                    <a:pt x="0" y="0"/>
                  </a:moveTo>
                  <a:lnTo>
                    <a:pt x="1605" y="0"/>
                  </a:lnTo>
                  <a:lnTo>
                    <a:pt x="1605" y="72189"/>
                  </a:lnTo>
                  <a:lnTo>
                    <a:pt x="0" y="72189"/>
                  </a:lnTo>
                  <a:lnTo>
                    <a:pt x="0" y="0"/>
                  </a:lnTo>
                  <a:close/>
                </a:path>
              </a:pathLst>
            </a:custGeom>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890" y="6125994"/>
            <a:ext cx="1823005" cy="769509"/>
          </a:xfrm>
          <a:prstGeom prst="rect">
            <a:avLst/>
          </a:prstGeom>
        </p:spPr>
      </p:pic>
    </p:spTree>
    <p:extLst>
      <p:ext uri="{BB962C8B-B14F-4D97-AF65-F5344CB8AC3E}">
        <p14:creationId xmlns:p14="http://schemas.microsoft.com/office/powerpoint/2010/main" val="312823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736" y="380153"/>
            <a:ext cx="10522527" cy="1110176"/>
          </a:xfrm>
        </p:spPr>
        <p:txBody>
          <a:bodyPr/>
          <a:lstStyle/>
          <a:p>
            <a:r>
              <a:rPr lang="en-GB" b="1" dirty="0">
                <a:solidFill>
                  <a:srgbClr val="0070C0"/>
                </a:solidFill>
                <a:latin typeface="Gill Sans MT" panose="020B0502020104020203" pitchFamily="34" charset="0"/>
              </a:rPr>
              <a:t>The Set-up of UCC</a:t>
            </a:r>
            <a:endParaRPr lang="en-US" b="1" dirty="0">
              <a:solidFill>
                <a:srgbClr val="0070C0"/>
              </a:solidFill>
              <a:latin typeface="Gill Sans MT" panose="020B0502020104020203" pitchFamily="34" charset="0"/>
            </a:endParaRPr>
          </a:p>
        </p:txBody>
      </p:sp>
      <p:sp>
        <p:nvSpPr>
          <p:cNvPr id="3" name="Content Placeholder 2"/>
          <p:cNvSpPr>
            <a:spLocks noGrp="1"/>
          </p:cNvSpPr>
          <p:nvPr>
            <p:ph idx="1"/>
          </p:nvPr>
        </p:nvSpPr>
        <p:spPr>
          <a:xfrm>
            <a:off x="831272" y="1293487"/>
            <a:ext cx="9015254" cy="4308764"/>
          </a:xfrm>
        </p:spPr>
        <p:txBody>
          <a:bodyPr>
            <a:normAutofit fontScale="85000" lnSpcReduction="20000"/>
          </a:bodyPr>
          <a:lstStyle/>
          <a:p>
            <a:pPr algn="just"/>
            <a:r>
              <a:rPr lang="en-US" sz="2600" dirty="0">
                <a:latin typeface="Gill Sans MT" panose="020B0502020104020203" pitchFamily="34" charset="0"/>
              </a:rPr>
              <a:t>UCC is comprised of 7 departments, including the Legal department.</a:t>
            </a:r>
          </a:p>
          <a:p>
            <a:pPr marL="0" indent="0" algn="just">
              <a:buNone/>
            </a:pPr>
            <a:endParaRPr lang="en-US" sz="2600" dirty="0">
              <a:latin typeface="Gill Sans MT" panose="020B0502020104020203" pitchFamily="34" charset="0"/>
            </a:endParaRPr>
          </a:p>
          <a:p>
            <a:pPr algn="just"/>
            <a:r>
              <a:rPr lang="en-US" sz="2600" dirty="0">
                <a:latin typeface="Gill Sans MT" panose="020B0502020104020203" pitchFamily="34" charset="0"/>
              </a:rPr>
              <a:t>Besides licensing and offering general legal advisory services to the Commission, the Legal Department has a Compliance and Enforcement Unit, which ensures that all operators in the sector comply with all laws and standards  with regard to operation of technologies under the purview of the Uganda Communications Act, 2013.</a:t>
            </a:r>
          </a:p>
          <a:p>
            <a:pPr marL="0" indent="0" algn="just">
              <a:buNone/>
            </a:pPr>
            <a:endParaRPr lang="en-US" sz="2600" dirty="0">
              <a:latin typeface="Gill Sans MT" panose="020B0502020104020203" pitchFamily="34" charset="0"/>
            </a:endParaRPr>
          </a:p>
          <a:p>
            <a:pPr algn="just"/>
            <a:r>
              <a:rPr lang="en-US" sz="2600" dirty="0">
                <a:latin typeface="Gill Sans MT" panose="020B0502020104020203" pitchFamily="34" charset="0"/>
              </a:rPr>
              <a:t>The Legal Department has 8 lawyers with prosecution certificates from the Directorate of Public Prosecution (DPP).</a:t>
            </a:r>
          </a:p>
          <a:p>
            <a:pPr marL="0" indent="0" algn="just">
              <a:buNone/>
            </a:pPr>
            <a:endParaRPr lang="en-US" sz="2600" dirty="0">
              <a:latin typeface="Gill Sans MT" panose="020B0502020104020203" pitchFamily="34" charset="0"/>
            </a:endParaRPr>
          </a:p>
          <a:p>
            <a:pPr algn="just"/>
            <a:r>
              <a:rPr lang="en-US" sz="2600" dirty="0">
                <a:latin typeface="Gill Sans MT" panose="020B0502020104020203" pitchFamily="34" charset="0"/>
              </a:rPr>
              <a:t>The Department also has a Police unit attached to the Commission to assist with investigations, arrest of suspects, and gathering of evidence.</a:t>
            </a:r>
          </a:p>
          <a:p>
            <a:pPr marL="0" indent="0" algn="just">
              <a:buNone/>
            </a:pPr>
            <a:endParaRPr lang="en-US" dirty="0"/>
          </a:p>
          <a:p>
            <a:endParaRPr lang="en-US" dirty="0"/>
          </a:p>
        </p:txBody>
      </p:sp>
      <p:grpSp>
        <p:nvGrpSpPr>
          <p:cNvPr id="4" name="Group 3">
            <a:extLst>
              <a:ext uri="{FF2B5EF4-FFF2-40B4-BE49-F238E27FC236}">
                <a16:creationId xmlns:a16="http://schemas.microsoft.com/office/drawing/2014/main" id="{43CA4ECC-38E6-A5DD-D8A1-1BFB485655C4}"/>
              </a:ext>
            </a:extLst>
          </p:cNvPr>
          <p:cNvGrpSpPr/>
          <p:nvPr/>
        </p:nvGrpSpPr>
        <p:grpSpPr>
          <a:xfrm>
            <a:off x="-528320" y="5680711"/>
            <a:ext cx="12733156" cy="1244664"/>
            <a:chOff x="-837527" y="19250"/>
            <a:chExt cx="13031427" cy="6838751"/>
          </a:xfrm>
        </p:grpSpPr>
        <p:sp>
          <p:nvSpPr>
            <p:cNvPr id="5" name="Isosceles Triangle 4">
              <a:extLst>
                <a:ext uri="{FF2B5EF4-FFF2-40B4-BE49-F238E27FC236}">
                  <a16:creationId xmlns:a16="http://schemas.microsoft.com/office/drawing/2014/main" id="{53A29BC7-8FF5-4AA5-2214-5B4FB7B6AD61}"/>
                </a:ext>
              </a:extLst>
            </p:cNvPr>
            <p:cNvSpPr/>
            <p:nvPr/>
          </p:nvSpPr>
          <p:spPr>
            <a:xfrm>
              <a:off x="-837527" y="1896177"/>
              <a:ext cx="45726" cy="45719"/>
            </a:xfrm>
            <a:prstGeom prst="triangle">
              <a:avLst/>
            </a:prstGeom>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39">
              <a:extLst>
                <a:ext uri="{FF2B5EF4-FFF2-40B4-BE49-F238E27FC236}">
                  <a16:creationId xmlns:a16="http://schemas.microsoft.com/office/drawing/2014/main" id="{7CFB03A3-57EF-0E1D-253B-3DD23B70C272}"/>
                </a:ext>
              </a:extLst>
            </p:cNvPr>
            <p:cNvSpPr/>
            <p:nvPr/>
          </p:nvSpPr>
          <p:spPr>
            <a:xfrm>
              <a:off x="2125911" y="2849979"/>
              <a:ext cx="1371745" cy="3935832"/>
            </a:xfrm>
            <a:custGeom>
              <a:avLst/>
              <a:gdLst>
                <a:gd name="connsiteX0" fmla="*/ 1605 w 1371531"/>
                <a:gd name="connsiteY0" fmla="*/ 0 h 3935832"/>
                <a:gd name="connsiteX1" fmla="*/ 1605 w 1371531"/>
                <a:gd name="connsiteY1" fmla="*/ 34665 h 3935832"/>
                <a:gd name="connsiteX2" fmla="*/ 1371531 w 1371531"/>
                <a:gd name="connsiteY2" fmla="*/ 3935832 h 3935832"/>
                <a:gd name="connsiteX3" fmla="*/ 1367108 w 1371531"/>
                <a:gd name="connsiteY3" fmla="*/ 3935832 h 3935832"/>
                <a:gd name="connsiteX4" fmla="*/ 0 w 1371531"/>
                <a:gd name="connsiteY4" fmla="*/ 42690 h 3935832"/>
                <a:gd name="connsiteX5" fmla="*/ 0 w 1371531"/>
                <a:gd name="connsiteY5" fmla="*/ 451 h 3935832"/>
                <a:gd name="connsiteX6" fmla="*/ 1605 w 1371531"/>
                <a:gd name="connsiteY6" fmla="*/ 0 h 3935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531" h="3935832">
                  <a:moveTo>
                    <a:pt x="1605" y="0"/>
                  </a:moveTo>
                  <a:lnTo>
                    <a:pt x="1605" y="34665"/>
                  </a:lnTo>
                  <a:lnTo>
                    <a:pt x="1371531" y="3935832"/>
                  </a:lnTo>
                  <a:lnTo>
                    <a:pt x="1367108" y="3935832"/>
                  </a:lnTo>
                  <a:lnTo>
                    <a:pt x="0" y="42690"/>
                  </a:lnTo>
                  <a:lnTo>
                    <a:pt x="0" y="451"/>
                  </a:lnTo>
                  <a:lnTo>
                    <a:pt x="1605" y="0"/>
                  </a:lnTo>
                  <a:close/>
                </a:path>
              </a:pathLst>
            </a:custGeom>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40">
              <a:extLst>
                <a:ext uri="{FF2B5EF4-FFF2-40B4-BE49-F238E27FC236}">
                  <a16:creationId xmlns:a16="http://schemas.microsoft.com/office/drawing/2014/main" id="{1A7F7AC8-0A6A-BF96-2A31-0AC650A1D4D4}"/>
                </a:ext>
              </a:extLst>
            </p:cNvPr>
            <p:cNvSpPr/>
            <p:nvPr/>
          </p:nvSpPr>
          <p:spPr>
            <a:xfrm>
              <a:off x="9597884" y="3955983"/>
              <a:ext cx="1518768" cy="2829828"/>
            </a:xfrm>
            <a:custGeom>
              <a:avLst/>
              <a:gdLst>
                <a:gd name="connsiteX0" fmla="*/ 0 w 1518531"/>
                <a:gd name="connsiteY0" fmla="*/ 0 h 2829828"/>
                <a:gd name="connsiteX1" fmla="*/ 1518531 w 1518531"/>
                <a:gd name="connsiteY1" fmla="*/ 2829828 h 2829828"/>
                <a:gd name="connsiteX2" fmla="*/ 0 w 1518531"/>
                <a:gd name="connsiteY2" fmla="*/ 2829828 h 2829828"/>
                <a:gd name="connsiteX3" fmla="*/ 0 w 1518531"/>
                <a:gd name="connsiteY3" fmla="*/ 0 h 2829828"/>
              </a:gdLst>
              <a:ahLst/>
              <a:cxnLst>
                <a:cxn ang="0">
                  <a:pos x="connsiteX0" y="connsiteY0"/>
                </a:cxn>
                <a:cxn ang="0">
                  <a:pos x="connsiteX1" y="connsiteY1"/>
                </a:cxn>
                <a:cxn ang="0">
                  <a:pos x="connsiteX2" y="connsiteY2"/>
                </a:cxn>
                <a:cxn ang="0">
                  <a:pos x="connsiteX3" y="connsiteY3"/>
                </a:cxn>
              </a:cxnLst>
              <a:rect l="l" t="t" r="r" b="b"/>
              <a:pathLst>
                <a:path w="1518531" h="2829828">
                  <a:moveTo>
                    <a:pt x="0" y="0"/>
                  </a:moveTo>
                  <a:lnTo>
                    <a:pt x="1518531" y="2829828"/>
                  </a:lnTo>
                  <a:lnTo>
                    <a:pt x="0" y="2829828"/>
                  </a:lnTo>
                  <a:lnTo>
                    <a:pt x="0" y="0"/>
                  </a:lnTo>
                  <a:close/>
                </a:path>
              </a:pathLst>
            </a:custGeom>
            <a:gradFill flip="none" rotWithShape="1">
              <a:gsLst>
                <a:gs pos="22000">
                  <a:srgbClr val="A9AE38">
                    <a:shade val="30000"/>
                    <a:satMod val="115000"/>
                  </a:srgbClr>
                </a:gs>
                <a:gs pos="50000">
                  <a:srgbClr val="A9AE38">
                    <a:shade val="67500"/>
                    <a:satMod val="115000"/>
                  </a:srgbClr>
                </a:gs>
                <a:gs pos="100000">
                  <a:srgbClr val="A9AE38">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41">
              <a:extLst>
                <a:ext uri="{FF2B5EF4-FFF2-40B4-BE49-F238E27FC236}">
                  <a16:creationId xmlns:a16="http://schemas.microsoft.com/office/drawing/2014/main" id="{3067C760-E2AD-DA41-4954-E91E039FCEC6}"/>
                </a:ext>
              </a:extLst>
            </p:cNvPr>
            <p:cNvSpPr/>
            <p:nvPr/>
          </p:nvSpPr>
          <p:spPr>
            <a:xfrm>
              <a:off x="8136987" y="19250"/>
              <a:ext cx="4056913" cy="6766561"/>
            </a:xfrm>
            <a:custGeom>
              <a:avLst/>
              <a:gdLst>
                <a:gd name="connsiteX0" fmla="*/ 4056274 w 4056281"/>
                <a:gd name="connsiteY0" fmla="*/ 0 h 6766561"/>
                <a:gd name="connsiteX1" fmla="*/ 4056281 w 4056281"/>
                <a:gd name="connsiteY1" fmla="*/ 0 h 6766561"/>
                <a:gd name="connsiteX2" fmla="*/ 4056281 w 4056281"/>
                <a:gd name="connsiteY2" fmla="*/ 6766561 h 6766561"/>
                <a:gd name="connsiteX3" fmla="*/ 2979200 w 4056281"/>
                <a:gd name="connsiteY3" fmla="*/ 6766561 h 6766561"/>
                <a:gd name="connsiteX4" fmla="*/ 1460669 w 4056281"/>
                <a:gd name="connsiteY4" fmla="*/ 3936733 h 6766561"/>
                <a:gd name="connsiteX5" fmla="*/ 1460669 w 4056281"/>
                <a:gd name="connsiteY5" fmla="*/ 6766561 h 6766561"/>
                <a:gd name="connsiteX6" fmla="*/ 1460668 w 4056281"/>
                <a:gd name="connsiteY6" fmla="*/ 6766561 h 6766561"/>
                <a:gd name="connsiteX7" fmla="*/ 1460668 w 4056281"/>
                <a:gd name="connsiteY7" fmla="*/ 3924317 h 6766561"/>
                <a:gd name="connsiteX8" fmla="*/ 0 w 4056281"/>
                <a:gd name="connsiteY8" fmla="*/ 1140828 h 6766561"/>
                <a:gd name="connsiteX9" fmla="*/ 4056274 w 4056281"/>
                <a:gd name="connsiteY9" fmla="*/ 0 h 676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6281" h="6766561">
                  <a:moveTo>
                    <a:pt x="4056274" y="0"/>
                  </a:moveTo>
                  <a:lnTo>
                    <a:pt x="4056281" y="0"/>
                  </a:lnTo>
                  <a:lnTo>
                    <a:pt x="4056281" y="6766561"/>
                  </a:lnTo>
                  <a:lnTo>
                    <a:pt x="2979200" y="6766561"/>
                  </a:lnTo>
                  <a:lnTo>
                    <a:pt x="1460669" y="3936733"/>
                  </a:lnTo>
                  <a:lnTo>
                    <a:pt x="1460669" y="6766561"/>
                  </a:lnTo>
                  <a:lnTo>
                    <a:pt x="1460668" y="6766561"/>
                  </a:lnTo>
                  <a:lnTo>
                    <a:pt x="1460668" y="3924317"/>
                  </a:lnTo>
                  <a:lnTo>
                    <a:pt x="0" y="1140828"/>
                  </a:lnTo>
                  <a:lnTo>
                    <a:pt x="4056274" y="0"/>
                  </a:lnTo>
                  <a:close/>
                </a:path>
              </a:pathLst>
            </a:custGeom>
            <a:gradFill flip="none" rotWithShape="1">
              <a:gsLst>
                <a:gs pos="24000">
                  <a:srgbClr val="0BA6DF">
                    <a:shade val="30000"/>
                    <a:satMod val="115000"/>
                  </a:srgbClr>
                </a:gs>
                <a:gs pos="50000">
                  <a:srgbClr val="0BA6DF">
                    <a:shade val="67500"/>
                    <a:satMod val="115000"/>
                  </a:srgbClr>
                </a:gs>
                <a:gs pos="100000">
                  <a:srgbClr val="0BA6DF">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42">
              <a:extLst>
                <a:ext uri="{FF2B5EF4-FFF2-40B4-BE49-F238E27FC236}">
                  <a16:creationId xmlns:a16="http://schemas.microsoft.com/office/drawing/2014/main" id="{276C89A6-D201-8873-9AE3-9582267B2C57}"/>
                </a:ext>
              </a:extLst>
            </p:cNvPr>
            <p:cNvSpPr/>
            <p:nvPr/>
          </p:nvSpPr>
          <p:spPr>
            <a:xfrm>
              <a:off x="2125910" y="1153581"/>
              <a:ext cx="7470367" cy="5632230"/>
            </a:xfrm>
            <a:custGeom>
              <a:avLst/>
              <a:gdLst>
                <a:gd name="connsiteX0" fmla="*/ 6000915 w 7469204"/>
                <a:gd name="connsiteY0" fmla="*/ 0 h 5632230"/>
                <a:gd name="connsiteX1" fmla="*/ 7469204 w 7469204"/>
                <a:gd name="connsiteY1" fmla="*/ 2798011 h 5632230"/>
                <a:gd name="connsiteX2" fmla="*/ 7469204 w 7469204"/>
                <a:gd name="connsiteY2" fmla="*/ 5632230 h 5632230"/>
                <a:gd name="connsiteX3" fmla="*/ 1371531 w 7469204"/>
                <a:gd name="connsiteY3" fmla="*/ 5632230 h 5632230"/>
                <a:gd name="connsiteX4" fmla="*/ 1605 w 7469204"/>
                <a:gd name="connsiteY4" fmla="*/ 1731063 h 5632230"/>
                <a:gd name="connsiteX5" fmla="*/ 1605 w 7469204"/>
                <a:gd name="connsiteY5" fmla="*/ 1696398 h 5632230"/>
                <a:gd name="connsiteX6" fmla="*/ 0 w 7469204"/>
                <a:gd name="connsiteY6" fmla="*/ 1696849 h 5632230"/>
                <a:gd name="connsiteX7" fmla="*/ 0 w 7469204"/>
                <a:gd name="connsiteY7" fmla="*/ 1685850 h 5632230"/>
                <a:gd name="connsiteX8" fmla="*/ 6000915 w 7469204"/>
                <a:gd name="connsiteY8" fmla="*/ 0 h 5632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69204" h="5632230">
                  <a:moveTo>
                    <a:pt x="6000915" y="0"/>
                  </a:moveTo>
                  <a:lnTo>
                    <a:pt x="7469204" y="2798011"/>
                  </a:lnTo>
                  <a:lnTo>
                    <a:pt x="7469204" y="5632230"/>
                  </a:lnTo>
                  <a:lnTo>
                    <a:pt x="1371531" y="5632230"/>
                  </a:lnTo>
                  <a:lnTo>
                    <a:pt x="1605" y="1731063"/>
                  </a:lnTo>
                  <a:lnTo>
                    <a:pt x="1605" y="1696398"/>
                  </a:lnTo>
                  <a:lnTo>
                    <a:pt x="0" y="1696849"/>
                  </a:lnTo>
                  <a:lnTo>
                    <a:pt x="0" y="1685850"/>
                  </a:lnTo>
                  <a:lnTo>
                    <a:pt x="6000915" y="0"/>
                  </a:lnTo>
                  <a:close/>
                </a:path>
              </a:pathLst>
            </a:custGeom>
            <a:gradFill flip="none" rotWithShape="1">
              <a:gsLst>
                <a:gs pos="20000">
                  <a:srgbClr val="292B67">
                    <a:shade val="30000"/>
                    <a:satMod val="115000"/>
                  </a:srgbClr>
                </a:gs>
                <a:gs pos="50000">
                  <a:srgbClr val="292B67">
                    <a:shade val="67500"/>
                    <a:satMod val="115000"/>
                  </a:srgbClr>
                </a:gs>
                <a:gs pos="100000">
                  <a:srgbClr val="292B67">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43">
              <a:extLst>
                <a:ext uri="{FF2B5EF4-FFF2-40B4-BE49-F238E27FC236}">
                  <a16:creationId xmlns:a16="http://schemas.microsoft.com/office/drawing/2014/main" id="{3AB61DFD-57D2-EA82-31CD-B6741A813357}"/>
                </a:ext>
              </a:extLst>
            </p:cNvPr>
            <p:cNvSpPr/>
            <p:nvPr/>
          </p:nvSpPr>
          <p:spPr>
            <a:xfrm>
              <a:off x="1" y="2850430"/>
              <a:ext cx="3493229" cy="3935381"/>
            </a:xfrm>
            <a:custGeom>
              <a:avLst/>
              <a:gdLst>
                <a:gd name="connsiteX0" fmla="*/ 2125578 w 3492686"/>
                <a:gd name="connsiteY0" fmla="*/ 0 h 3935381"/>
                <a:gd name="connsiteX1" fmla="*/ 2125578 w 3492686"/>
                <a:gd name="connsiteY1" fmla="*/ 42239 h 3935381"/>
                <a:gd name="connsiteX2" fmla="*/ 3492686 w 3492686"/>
                <a:gd name="connsiteY2" fmla="*/ 3935381 h 3935381"/>
                <a:gd name="connsiteX3" fmla="*/ 0 w 3492686"/>
                <a:gd name="connsiteY3" fmla="*/ 3935381 h 3935381"/>
                <a:gd name="connsiteX4" fmla="*/ 0 w 3492686"/>
                <a:gd name="connsiteY4" fmla="*/ 597819 h 3935381"/>
                <a:gd name="connsiteX5" fmla="*/ 2125578 w 3492686"/>
                <a:gd name="connsiteY5" fmla="*/ 0 h 393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92686" h="3935381">
                  <a:moveTo>
                    <a:pt x="2125578" y="0"/>
                  </a:moveTo>
                  <a:lnTo>
                    <a:pt x="2125578" y="42239"/>
                  </a:lnTo>
                  <a:lnTo>
                    <a:pt x="3492686" y="3935381"/>
                  </a:lnTo>
                  <a:lnTo>
                    <a:pt x="0" y="3935381"/>
                  </a:lnTo>
                  <a:lnTo>
                    <a:pt x="0" y="597819"/>
                  </a:lnTo>
                  <a:lnTo>
                    <a:pt x="2125578" y="0"/>
                  </a:lnTo>
                  <a:close/>
                </a:path>
              </a:pathLst>
            </a:custGeom>
            <a:gradFill flip="none" rotWithShape="1">
              <a:gsLst>
                <a:gs pos="22000">
                  <a:srgbClr val="ED7626">
                    <a:shade val="30000"/>
                    <a:satMod val="115000"/>
                  </a:srgbClr>
                </a:gs>
                <a:gs pos="50000">
                  <a:srgbClr val="ED7626">
                    <a:shade val="67500"/>
                    <a:satMod val="115000"/>
                  </a:srgbClr>
                </a:gs>
                <a:gs pos="100000">
                  <a:srgbClr val="ED7626">
                    <a:shade val="100000"/>
                    <a:satMod val="115000"/>
                  </a:srgbClr>
                </a:gs>
              </a:gsLst>
              <a:lin ang="16200000" scaled="1"/>
              <a:tileRect/>
            </a:gradFill>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44">
              <a:extLst>
                <a:ext uri="{FF2B5EF4-FFF2-40B4-BE49-F238E27FC236}">
                  <a16:creationId xmlns:a16="http://schemas.microsoft.com/office/drawing/2014/main" id="{91B1E2AD-ACBB-0D5F-5770-4C1532ED60BD}"/>
                </a:ext>
              </a:extLst>
            </p:cNvPr>
            <p:cNvSpPr/>
            <p:nvPr/>
          </p:nvSpPr>
          <p:spPr>
            <a:xfrm>
              <a:off x="3493230" y="6785812"/>
              <a:ext cx="29776" cy="72187"/>
            </a:xfrm>
            <a:custGeom>
              <a:avLst/>
              <a:gdLst>
                <a:gd name="connsiteX0" fmla="*/ 0 w 29772"/>
                <a:gd name="connsiteY0" fmla="*/ 0 h 72187"/>
                <a:gd name="connsiteX1" fmla="*/ 4423 w 29772"/>
                <a:gd name="connsiteY1" fmla="*/ 0 h 72187"/>
                <a:gd name="connsiteX2" fmla="*/ 29772 w 29772"/>
                <a:gd name="connsiteY2" fmla="*/ 72187 h 72187"/>
                <a:gd name="connsiteX3" fmla="*/ 25349 w 29772"/>
                <a:gd name="connsiteY3" fmla="*/ 72187 h 72187"/>
                <a:gd name="connsiteX4" fmla="*/ 0 w 29772"/>
                <a:gd name="connsiteY4" fmla="*/ 0 h 72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2" h="72187">
                  <a:moveTo>
                    <a:pt x="0" y="0"/>
                  </a:moveTo>
                  <a:lnTo>
                    <a:pt x="4423" y="0"/>
                  </a:lnTo>
                  <a:lnTo>
                    <a:pt x="29772" y="72187"/>
                  </a:lnTo>
                  <a:lnTo>
                    <a:pt x="25349" y="72187"/>
                  </a:lnTo>
                  <a:lnTo>
                    <a:pt x="0" y="0"/>
                  </a:lnTo>
                  <a:close/>
                </a:path>
              </a:pathLst>
            </a:custGeom>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45">
              <a:extLst>
                <a:ext uri="{FF2B5EF4-FFF2-40B4-BE49-F238E27FC236}">
                  <a16:creationId xmlns:a16="http://schemas.microsoft.com/office/drawing/2014/main" id="{F61697E8-2E69-2CA0-54A0-84BA57AE1B9D}"/>
                </a:ext>
              </a:extLst>
            </p:cNvPr>
            <p:cNvSpPr/>
            <p:nvPr/>
          </p:nvSpPr>
          <p:spPr>
            <a:xfrm>
              <a:off x="9594783" y="6785812"/>
              <a:ext cx="1605" cy="72189"/>
            </a:xfrm>
            <a:custGeom>
              <a:avLst/>
              <a:gdLst>
                <a:gd name="connsiteX0" fmla="*/ 0 w 1605"/>
                <a:gd name="connsiteY0" fmla="*/ 0 h 72189"/>
                <a:gd name="connsiteX1" fmla="*/ 1605 w 1605"/>
                <a:gd name="connsiteY1" fmla="*/ 0 h 72189"/>
                <a:gd name="connsiteX2" fmla="*/ 1605 w 1605"/>
                <a:gd name="connsiteY2" fmla="*/ 72189 h 72189"/>
                <a:gd name="connsiteX3" fmla="*/ 0 w 1605"/>
                <a:gd name="connsiteY3" fmla="*/ 72189 h 72189"/>
                <a:gd name="connsiteX4" fmla="*/ 0 w 1605"/>
                <a:gd name="connsiteY4" fmla="*/ 0 h 72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5" h="72189">
                  <a:moveTo>
                    <a:pt x="0" y="0"/>
                  </a:moveTo>
                  <a:lnTo>
                    <a:pt x="1605" y="0"/>
                  </a:lnTo>
                  <a:lnTo>
                    <a:pt x="1605" y="72189"/>
                  </a:lnTo>
                  <a:lnTo>
                    <a:pt x="0" y="72189"/>
                  </a:lnTo>
                  <a:lnTo>
                    <a:pt x="0" y="0"/>
                  </a:lnTo>
                  <a:close/>
                </a:path>
              </a:pathLst>
            </a:custGeom>
            <a:ln>
              <a:noFill/>
            </a:ln>
            <a:effectLst>
              <a:outerShdw blurRad="44450" dist="27940" dir="5400000" algn="ctr">
                <a:srgbClr val="000000">
                  <a:alpha val="32000"/>
                </a:srgb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descr="A picture containing indoor, wooden, wood&#10;&#10;Description automatically generated">
            <a:extLst>
              <a:ext uri="{FF2B5EF4-FFF2-40B4-BE49-F238E27FC236}">
                <a16:creationId xmlns:a16="http://schemas.microsoft.com/office/drawing/2014/main" id="{E39E8FE1-C7C0-4D88-68B0-79EBD074FFEE}"/>
              </a:ext>
            </a:extLst>
          </p:cNvPr>
          <p:cNvPicPr>
            <a:picLocks noChangeAspect="1"/>
          </p:cNvPicPr>
          <p:nvPr/>
        </p:nvPicPr>
        <p:blipFill rotWithShape="1">
          <a:blip r:embed="rId2">
            <a:extLst>
              <a:ext uri="{28A0092B-C50C-407E-A947-70E740481C1C}">
                <a14:useLocalDpi xmlns:a14="http://schemas.microsoft.com/office/drawing/2010/main" val="0"/>
              </a:ext>
            </a:extLst>
          </a:blip>
          <a:srcRect l="15998" r="28078" b="-1"/>
          <a:stretch/>
        </p:blipFill>
        <p:spPr>
          <a:xfrm>
            <a:off x="9846527" y="31763"/>
            <a:ext cx="2358308" cy="5648948"/>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pic>
        <p:nvPicPr>
          <p:cNvPr id="14" name="Picture 13">
            <a:extLst>
              <a:ext uri="{FF2B5EF4-FFF2-40B4-BE49-F238E27FC236}">
                <a16:creationId xmlns:a16="http://schemas.microsoft.com/office/drawing/2014/main" id="{FE95A16E-FE62-E779-56E4-D772CBA36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890" y="6125994"/>
            <a:ext cx="1823005" cy="769509"/>
          </a:xfrm>
          <a:prstGeom prst="rect">
            <a:avLst/>
          </a:prstGeom>
        </p:spPr>
      </p:pic>
    </p:spTree>
    <p:extLst>
      <p:ext uri="{BB962C8B-B14F-4D97-AF65-F5344CB8AC3E}">
        <p14:creationId xmlns:p14="http://schemas.microsoft.com/office/powerpoint/2010/main" val="2641352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865972-D6B8-405D-8E3A-95ED3A71285E}"/>
              </a:ext>
            </a:extLst>
          </p:cNvPr>
          <p:cNvSpPr txBox="1"/>
          <p:nvPr/>
        </p:nvSpPr>
        <p:spPr>
          <a:xfrm>
            <a:off x="2346960" y="-87637"/>
            <a:ext cx="9367520" cy="100415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dirty="0">
                <a:latin typeface="Segoe UI Black" panose="020B0A02040204020203" pitchFamily="34" charset="0"/>
                <a:ea typeface="Segoe UI Black" panose="020B0A02040204020203" pitchFamily="34" charset="0"/>
                <a:cs typeface="+mj-cs"/>
              </a:rPr>
              <a:t>Functions of the litigation &amp; prosecution Unit</a:t>
            </a:r>
            <a:endParaRPr lang="en-US" sz="3200" dirty="0">
              <a:latin typeface="Segoe UI Black" panose="020B0A02040204020203" pitchFamily="34" charset="0"/>
              <a:ea typeface="Segoe UI Black" panose="020B0A02040204020203" pitchFamily="34" charset="0"/>
              <a:cs typeface="+mj-cs"/>
            </a:endParaRPr>
          </a:p>
        </p:txBody>
      </p:sp>
      <p:pic>
        <p:nvPicPr>
          <p:cNvPr id="11" name="Picture 10" descr="A picture containing indoor, dish&#10;&#10;Description automatically generated">
            <a:extLst>
              <a:ext uri="{FF2B5EF4-FFF2-40B4-BE49-F238E27FC236}">
                <a16:creationId xmlns:a16="http://schemas.microsoft.com/office/drawing/2014/main" id="{0F50C343-D5BF-45CF-802F-A8FBE24B3E34}"/>
              </a:ext>
            </a:extLst>
          </p:cNvPr>
          <p:cNvPicPr>
            <a:picLocks noChangeAspect="1"/>
          </p:cNvPicPr>
          <p:nvPr/>
        </p:nvPicPr>
        <p:blipFill rotWithShape="1">
          <a:blip r:embed="rId2">
            <a:extLst>
              <a:ext uri="{28A0092B-C50C-407E-A947-70E740481C1C}">
                <a14:useLocalDpi xmlns:a14="http://schemas.microsoft.com/office/drawing/2010/main" val="0"/>
              </a:ext>
            </a:extLst>
          </a:blip>
          <a:srcRect l="17425" r="23040" b="-1"/>
          <a:stretch/>
        </p:blipFill>
        <p:spPr>
          <a:xfrm>
            <a:off x="21" y="10"/>
            <a:ext cx="281429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 name="TextBox 8">
            <a:extLst>
              <a:ext uri="{FF2B5EF4-FFF2-40B4-BE49-F238E27FC236}">
                <a16:creationId xmlns:a16="http://schemas.microsoft.com/office/drawing/2014/main" id="{C471D0BC-E352-4173-8D05-AF0215F02C83}"/>
              </a:ext>
            </a:extLst>
          </p:cNvPr>
          <p:cNvSpPr txBox="1"/>
          <p:nvPr/>
        </p:nvSpPr>
        <p:spPr>
          <a:xfrm>
            <a:off x="6201015" y="1398663"/>
            <a:ext cx="5632397" cy="3843666"/>
          </a:xfrm>
          <a:prstGeom prst="rect">
            <a:avLst/>
          </a:prstGeom>
        </p:spPr>
        <p:txBody>
          <a:bodyPr vert="horz" lIns="91440" tIns="45720" rIns="91440" bIns="45720" rtlCol="0">
            <a:normAutofit/>
          </a:bodyPr>
          <a:lstStyle/>
          <a:p>
            <a:pPr lvl="0">
              <a:lnSpc>
                <a:spcPct val="107000"/>
              </a:lnSpc>
            </a:pPr>
            <a:endParaRPr lang="en-US" sz="1800" dirty="0">
              <a:effectLst/>
              <a:latin typeface="Segoe UI" panose="020B0502040204020203" pitchFamily="34" charset="0"/>
              <a:ea typeface="Calibri" panose="020F0502020204030204" pitchFamily="34" charset="0"/>
              <a:cs typeface="Segoe UI" panose="020B0502040204020203" pitchFamily="34" charset="0"/>
            </a:endParaRPr>
          </a:p>
        </p:txBody>
      </p:sp>
      <p:grpSp>
        <p:nvGrpSpPr>
          <p:cNvPr id="13" name="Group 12">
            <a:extLst>
              <a:ext uri="{FF2B5EF4-FFF2-40B4-BE49-F238E27FC236}">
                <a16:creationId xmlns:a16="http://schemas.microsoft.com/office/drawing/2014/main" id="{261894EA-2442-4A5D-8BF5-878609E64949}"/>
              </a:ext>
            </a:extLst>
          </p:cNvPr>
          <p:cNvGrpSpPr/>
          <p:nvPr/>
        </p:nvGrpSpPr>
        <p:grpSpPr>
          <a:xfrm>
            <a:off x="1" y="5935124"/>
            <a:ext cx="12192000" cy="1004155"/>
            <a:chOff x="1" y="5251938"/>
            <a:chExt cx="12192000" cy="1606062"/>
          </a:xfrm>
        </p:grpSpPr>
        <p:sp>
          <p:nvSpPr>
            <p:cNvPr id="14" name="Freeform 7">
              <a:extLst>
                <a:ext uri="{FF2B5EF4-FFF2-40B4-BE49-F238E27FC236}">
                  <a16:creationId xmlns:a16="http://schemas.microsoft.com/office/drawing/2014/main" id="{A23317D0-B5EE-4E30-B02B-4E449E4F7FE3}"/>
                </a:ext>
              </a:extLst>
            </p:cNvPr>
            <p:cNvSpPr/>
            <p:nvPr/>
          </p:nvSpPr>
          <p:spPr>
            <a:xfrm>
              <a:off x="1" y="5251938"/>
              <a:ext cx="5130271" cy="1606062"/>
            </a:xfrm>
            <a:custGeom>
              <a:avLst/>
              <a:gdLst>
                <a:gd name="connsiteX0" fmla="*/ 0 w 5130271"/>
                <a:gd name="connsiteY0" fmla="*/ 0 h 1606062"/>
                <a:gd name="connsiteX1" fmla="*/ 1742116 w 5130271"/>
                <a:gd name="connsiteY1" fmla="*/ 0 h 1606062"/>
                <a:gd name="connsiteX2" fmla="*/ 2052449 w 5130271"/>
                <a:gd name="connsiteY2" fmla="*/ 0 h 1606062"/>
                <a:gd name="connsiteX3" fmla="*/ 5130271 w 5130271"/>
                <a:gd name="connsiteY3" fmla="*/ 1606062 h 1606062"/>
                <a:gd name="connsiteX4" fmla="*/ 95947 w 5130271"/>
                <a:gd name="connsiteY4" fmla="*/ 1606062 h 1606062"/>
                <a:gd name="connsiteX5" fmla="*/ 0 w 513027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0271" h="1606062">
                  <a:moveTo>
                    <a:pt x="0" y="0"/>
                  </a:moveTo>
                  <a:lnTo>
                    <a:pt x="1742116" y="0"/>
                  </a:lnTo>
                  <a:lnTo>
                    <a:pt x="2052449" y="0"/>
                  </a:lnTo>
                  <a:lnTo>
                    <a:pt x="5130271" y="1606062"/>
                  </a:lnTo>
                  <a:lnTo>
                    <a:pt x="95947" y="1606062"/>
                  </a:lnTo>
                  <a:lnTo>
                    <a:pt x="0" y="1606062"/>
                  </a:lnTo>
                  <a:close/>
                </a:path>
              </a:pathLst>
            </a:custGeom>
            <a:solidFill>
              <a:srgbClr val="FB802C"/>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6FE05939-7433-4835-98E4-2DABD7B4A330}"/>
                </a:ext>
              </a:extLst>
            </p:cNvPr>
            <p:cNvSpPr/>
            <p:nvPr/>
          </p:nvSpPr>
          <p:spPr>
            <a:xfrm>
              <a:off x="2052450" y="5251938"/>
              <a:ext cx="9270980" cy="1606062"/>
            </a:xfrm>
            <a:custGeom>
              <a:avLst/>
              <a:gdLst>
                <a:gd name="connsiteX0" fmla="*/ 0 w 9270980"/>
                <a:gd name="connsiteY0" fmla="*/ 0 h 1606062"/>
                <a:gd name="connsiteX1" fmla="*/ 5869840 w 9270980"/>
                <a:gd name="connsiteY1" fmla="*/ 0 h 1606062"/>
                <a:gd name="connsiteX2" fmla="*/ 9270980 w 9270980"/>
                <a:gd name="connsiteY2" fmla="*/ 1606062 h 1606062"/>
                <a:gd name="connsiteX3" fmla="*/ 3077822 w 9270980"/>
                <a:gd name="connsiteY3" fmla="*/ 1606062 h 1606062"/>
                <a:gd name="connsiteX4" fmla="*/ 0 w 9270980"/>
                <a:gd name="connsiteY4" fmla="*/ 0 h 160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0980" h="1606062">
                  <a:moveTo>
                    <a:pt x="0" y="0"/>
                  </a:moveTo>
                  <a:lnTo>
                    <a:pt x="5869840" y="0"/>
                  </a:lnTo>
                  <a:lnTo>
                    <a:pt x="9270980" y="1606062"/>
                  </a:lnTo>
                  <a:lnTo>
                    <a:pt x="3077822" y="1606062"/>
                  </a:lnTo>
                  <a:lnTo>
                    <a:pt x="0" y="0"/>
                  </a:lnTo>
                  <a:close/>
                </a:path>
              </a:pathLst>
            </a:custGeom>
            <a:solidFill>
              <a:srgbClr val="303270"/>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AFB89B11-0DF3-447C-8FFA-07815B722268}"/>
                </a:ext>
              </a:extLst>
            </p:cNvPr>
            <p:cNvSpPr/>
            <p:nvPr/>
          </p:nvSpPr>
          <p:spPr>
            <a:xfrm>
              <a:off x="7922290" y="5251938"/>
              <a:ext cx="4269711" cy="1606062"/>
            </a:xfrm>
            <a:custGeom>
              <a:avLst/>
              <a:gdLst>
                <a:gd name="connsiteX0" fmla="*/ 0 w 4269711"/>
                <a:gd name="connsiteY0" fmla="*/ 0 h 1606062"/>
                <a:gd name="connsiteX1" fmla="*/ 1901720 w 4269711"/>
                <a:gd name="connsiteY1" fmla="*/ 0 h 1606062"/>
                <a:gd name="connsiteX2" fmla="*/ 4269711 w 4269711"/>
                <a:gd name="connsiteY2" fmla="*/ 0 h 1606062"/>
                <a:gd name="connsiteX3" fmla="*/ 4269711 w 4269711"/>
                <a:gd name="connsiteY3" fmla="*/ 1606062 h 1606062"/>
                <a:gd name="connsiteX4" fmla="*/ 3505781 w 4269711"/>
                <a:gd name="connsiteY4" fmla="*/ 1606062 h 1606062"/>
                <a:gd name="connsiteX5" fmla="*/ 3401140 w 426971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711" h="1606062">
                  <a:moveTo>
                    <a:pt x="0" y="0"/>
                  </a:moveTo>
                  <a:lnTo>
                    <a:pt x="1901720" y="0"/>
                  </a:lnTo>
                  <a:lnTo>
                    <a:pt x="4269711" y="0"/>
                  </a:lnTo>
                  <a:lnTo>
                    <a:pt x="4269711" y="1606062"/>
                  </a:lnTo>
                  <a:lnTo>
                    <a:pt x="3505781" y="1606062"/>
                  </a:lnTo>
                  <a:lnTo>
                    <a:pt x="3401140" y="1606062"/>
                  </a:lnTo>
                  <a:close/>
                </a:path>
              </a:pathLst>
            </a:custGeom>
            <a:solidFill>
              <a:srgbClr val="10B1ED"/>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Isosceles Triangle 17">
              <a:extLst>
                <a:ext uri="{FF2B5EF4-FFF2-40B4-BE49-F238E27FC236}">
                  <a16:creationId xmlns:a16="http://schemas.microsoft.com/office/drawing/2014/main" id="{FBFD5D8A-1E5A-4FF7-8D37-3A6BC10FF93A}"/>
                </a:ext>
              </a:extLst>
            </p:cNvPr>
            <p:cNvSpPr/>
            <p:nvPr/>
          </p:nvSpPr>
          <p:spPr>
            <a:xfrm>
              <a:off x="9788769" y="6142892"/>
              <a:ext cx="1582616" cy="715108"/>
            </a:xfrm>
            <a:prstGeom prst="triangle">
              <a:avLst>
                <a:gd name="adj" fmla="val 0"/>
              </a:avLst>
            </a:prstGeom>
            <a:solidFill>
              <a:srgbClr val="B5BA3F"/>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9" name="Picture 18">
            <a:extLst>
              <a:ext uri="{FF2B5EF4-FFF2-40B4-BE49-F238E27FC236}">
                <a16:creationId xmlns:a16="http://schemas.microsoft.com/office/drawing/2014/main" id="{486ED875-3D44-46A8-A14A-21FAFD4F8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886" y="5719473"/>
            <a:ext cx="2669062" cy="1126639"/>
          </a:xfrm>
          <a:prstGeom prst="rect">
            <a:avLst/>
          </a:prstGeom>
        </p:spPr>
      </p:pic>
      <p:sp>
        <p:nvSpPr>
          <p:cNvPr id="21" name="TextBox 20">
            <a:extLst>
              <a:ext uri="{FF2B5EF4-FFF2-40B4-BE49-F238E27FC236}">
                <a16:creationId xmlns:a16="http://schemas.microsoft.com/office/drawing/2014/main" id="{35E04F68-C6F9-6413-8C1D-870EC2F8280E}"/>
              </a:ext>
            </a:extLst>
          </p:cNvPr>
          <p:cNvSpPr txBox="1"/>
          <p:nvPr/>
        </p:nvSpPr>
        <p:spPr>
          <a:xfrm>
            <a:off x="2661920" y="634090"/>
            <a:ext cx="8879840" cy="4857099"/>
          </a:xfrm>
          <a:prstGeom prst="rect">
            <a:avLst/>
          </a:prstGeom>
          <a:noFill/>
        </p:spPr>
        <p:txBody>
          <a:bodyPr wrap="square">
            <a:spAutoFit/>
          </a:bodyPr>
          <a:lstStyle/>
          <a:p>
            <a:pPr marL="342900" lvl="0" indent="-342900" algn="just">
              <a:lnSpc>
                <a:spcPct val="115000"/>
              </a:lnSpc>
              <a:spcAft>
                <a:spcPts val="800"/>
              </a:spcAft>
              <a:buFont typeface="+mj-lt"/>
              <a:buAutoNum type="alphaLcParenBoth"/>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Represents the Commission in courts of law.</a:t>
            </a:r>
          </a:p>
          <a:p>
            <a:pPr marL="342900" indent="-342900" algn="just">
              <a:lnSpc>
                <a:spcPct val="115000"/>
              </a:lnSpc>
              <a:spcAft>
                <a:spcPts val="800"/>
              </a:spcAft>
              <a:buFont typeface="+mj-lt"/>
              <a:buAutoNum type="alphaLcParenBoth"/>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Prepares and files all Court documents (pleadings) on behalf of the Commission.</a:t>
            </a:r>
          </a:p>
          <a:p>
            <a:pPr marL="342900" lvl="0" indent="-342900" algn="just">
              <a:lnSpc>
                <a:spcPct val="115000"/>
              </a:lnSpc>
              <a:spcAft>
                <a:spcPts val="800"/>
              </a:spcAft>
              <a:buFont typeface="+mj-lt"/>
              <a:buAutoNum type="alphaLcParenBoth"/>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Peruses criminal files and advise Police in communication related criminal investigation.</a:t>
            </a:r>
          </a:p>
          <a:p>
            <a:pPr marL="342900" lvl="0" indent="-342900" algn="just">
              <a:lnSpc>
                <a:spcPct val="115000"/>
              </a:lnSpc>
              <a:spcAft>
                <a:spcPts val="800"/>
              </a:spcAft>
              <a:buFont typeface="+mj-lt"/>
              <a:buAutoNum type="alphaLcParenBoth"/>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Prepares witnesses in all </a:t>
            </a:r>
            <a:r>
              <a:rPr lang="en-GB" sz="2400" dirty="0">
                <a:latin typeface="Gill Sans MT" panose="020B0502020104020203" pitchFamily="34" charset="0"/>
                <a:ea typeface="Calibri" panose="020F0502020204030204" pitchFamily="34" charset="0"/>
                <a:cs typeface="Times New Roman" panose="02020603050405020304" pitchFamily="18" charset="0"/>
              </a:rPr>
              <a:t>UCC cases</a:t>
            </a:r>
            <a:r>
              <a:rPr lang="en-GB" sz="2400" dirty="0">
                <a:effectLst/>
                <a:latin typeface="Gill Sans MT" panose="020B0502020104020203"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800"/>
              </a:spcAft>
              <a:buFont typeface="+mj-lt"/>
              <a:buAutoNum type="alphaLcParenBoth"/>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Advising the Commission on litigation related matters, including risks that may lead to litigation.</a:t>
            </a:r>
          </a:p>
          <a:p>
            <a:pPr marL="342900" lvl="0" indent="-342900" algn="just">
              <a:lnSpc>
                <a:spcPct val="115000"/>
              </a:lnSpc>
              <a:spcAft>
                <a:spcPts val="800"/>
              </a:spcAft>
              <a:buFont typeface="+mj-lt"/>
              <a:buAutoNum type="alphaLcParenBoth"/>
            </a:pPr>
            <a:r>
              <a:rPr lang="en-GB" sz="2400" dirty="0">
                <a:effectLst/>
                <a:latin typeface="Gill Sans MT" panose="020B0502020104020203" pitchFamily="34" charset="0"/>
                <a:ea typeface="Calibri" panose="020F0502020204030204" pitchFamily="34" charset="0"/>
                <a:cs typeface="Times New Roman" panose="02020603050405020304" pitchFamily="18" charset="0"/>
              </a:rPr>
              <a:t>Provid</a:t>
            </a:r>
            <a:r>
              <a:rPr lang="en-GB" sz="2400" dirty="0">
                <a:latin typeface="Gill Sans MT" panose="020B0502020104020203" pitchFamily="34" charset="0"/>
                <a:ea typeface="Calibri" panose="020F0502020204030204" pitchFamily="34" charset="0"/>
                <a:cs typeface="Times New Roman" panose="02020603050405020304" pitchFamily="18" charset="0"/>
              </a:rPr>
              <a:t>es</a:t>
            </a:r>
            <a:r>
              <a:rPr lang="en-GB" sz="2400" dirty="0">
                <a:effectLst/>
                <a:latin typeface="Gill Sans MT" panose="020B0502020104020203" pitchFamily="34" charset="0"/>
                <a:ea typeface="Calibri" panose="020F0502020204030204" pitchFamily="34" charset="0"/>
                <a:cs typeface="Times New Roman" panose="02020603050405020304" pitchFamily="18" charset="0"/>
              </a:rPr>
              <a:t> legal advisory services to the Commission generally.</a:t>
            </a:r>
          </a:p>
          <a:p>
            <a:pPr lvl="0" algn="just">
              <a:lnSpc>
                <a:spcPct val="115000"/>
              </a:lnSpc>
              <a:spcAft>
                <a:spcPts val="800"/>
              </a:spcAft>
            </a:pPr>
            <a:endParaRPr lang="en-GB" sz="2000" dirty="0">
              <a:effectLst/>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7274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DBA2900-EE4A-45C0-BF32-710832300149}"/>
              </a:ext>
            </a:extLst>
          </p:cNvPr>
          <p:cNvSpPr txBox="1"/>
          <p:nvPr/>
        </p:nvSpPr>
        <p:spPr>
          <a:xfrm>
            <a:off x="294640" y="386860"/>
            <a:ext cx="7282278" cy="535531"/>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en-US" sz="3200" b="1" dirty="0">
                <a:solidFill>
                  <a:prstClr val="black"/>
                </a:solidFill>
                <a:latin typeface="Segoe UI Black" panose="020B0A02040204020203" pitchFamily="34" charset="0"/>
                <a:ea typeface="Segoe UI Black" panose="020B0A02040204020203" pitchFamily="34" charset="0"/>
              </a:rPr>
              <a:t>What is cyber crime?</a:t>
            </a:r>
            <a:endParaRPr kumimoji="0" lang="en-US" sz="3200" b="1" i="0" u="none" strike="noStrike" kern="1200" cap="none" spc="0" normalizeH="0" baseline="0" noProof="0" dirty="0">
              <a:ln>
                <a:noFill/>
              </a:ln>
              <a:solidFill>
                <a:prstClr val="black"/>
              </a:solidFill>
              <a:effectLst/>
              <a:uLnTx/>
              <a:uFillTx/>
              <a:latin typeface="Segoe UI Black" panose="020B0A02040204020203" pitchFamily="34" charset="0"/>
              <a:ea typeface="Segoe UI Black" panose="020B0A02040204020203" pitchFamily="34" charset="0"/>
            </a:endParaRPr>
          </a:p>
        </p:txBody>
      </p:sp>
      <p:sp>
        <p:nvSpPr>
          <p:cNvPr id="8" name="Rectangle 7">
            <a:extLst>
              <a:ext uri="{FF2B5EF4-FFF2-40B4-BE49-F238E27FC236}">
                <a16:creationId xmlns:a16="http://schemas.microsoft.com/office/drawing/2014/main" id="{8CBEB8BE-3358-400B-816F-8A1AAF1006EA}"/>
              </a:ext>
            </a:extLst>
          </p:cNvPr>
          <p:cNvSpPr/>
          <p:nvPr/>
        </p:nvSpPr>
        <p:spPr>
          <a:xfrm>
            <a:off x="457200" y="2346960"/>
            <a:ext cx="3921760" cy="4742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4D3EEA48-7D33-4D15-9B29-0B4B53199487}"/>
              </a:ext>
            </a:extLst>
          </p:cNvPr>
          <p:cNvSpPr txBox="1"/>
          <p:nvPr/>
        </p:nvSpPr>
        <p:spPr>
          <a:xfrm>
            <a:off x="253999" y="1273629"/>
            <a:ext cx="7453087" cy="4107138"/>
          </a:xfrm>
          <a:prstGeom prst="rect">
            <a:avLst/>
          </a:prstGeom>
        </p:spPr>
        <p:txBody>
          <a:bodyPr vert="horz" lIns="91440" tIns="45720" rIns="91440" bIns="45720" rtlCol="0">
            <a:noAutofit/>
          </a:bodyPr>
          <a:lstStyle/>
          <a:p>
            <a:pPr marL="342900" marR="0" lvl="0" indent="-342900" fontAlgn="auto">
              <a:lnSpc>
                <a:spcPct val="90000"/>
              </a:lnSpc>
              <a:spcBef>
                <a:spcPts val="1000"/>
              </a:spcBef>
              <a:spcAft>
                <a:spcPts val="0"/>
              </a:spcAft>
              <a:buClrTx/>
              <a:buSzTx/>
              <a:buFont typeface="Wingdings" panose="05000000000000000000" pitchFamily="2" charset="2"/>
              <a:buChar char="ü"/>
              <a:tabLst/>
              <a:defRPr/>
            </a:pPr>
            <a:endParaRPr lang="en-US" sz="2000" u="sng" dirty="0">
              <a:latin typeface="Segoe UI" panose="020B0502040204020203" pitchFamily="34" charset="0"/>
              <a:cs typeface="Segoe UI" panose="020B0502040204020203" pitchFamily="34" charset="0"/>
            </a:endParaRPr>
          </a:p>
        </p:txBody>
      </p:sp>
      <p:grpSp>
        <p:nvGrpSpPr>
          <p:cNvPr id="12" name="Group 11">
            <a:extLst>
              <a:ext uri="{FF2B5EF4-FFF2-40B4-BE49-F238E27FC236}">
                <a16:creationId xmlns:a16="http://schemas.microsoft.com/office/drawing/2014/main" id="{F2C99027-4C84-42FD-8A7C-5C88E864AA63}"/>
              </a:ext>
            </a:extLst>
          </p:cNvPr>
          <p:cNvGrpSpPr/>
          <p:nvPr/>
        </p:nvGrpSpPr>
        <p:grpSpPr>
          <a:xfrm>
            <a:off x="1" y="5724476"/>
            <a:ext cx="12192000" cy="1214804"/>
            <a:chOff x="1" y="5251938"/>
            <a:chExt cx="12192000" cy="1606062"/>
          </a:xfrm>
        </p:grpSpPr>
        <p:sp>
          <p:nvSpPr>
            <p:cNvPr id="14" name="Freeform 7">
              <a:extLst>
                <a:ext uri="{FF2B5EF4-FFF2-40B4-BE49-F238E27FC236}">
                  <a16:creationId xmlns:a16="http://schemas.microsoft.com/office/drawing/2014/main" id="{9D8F93E2-E891-4B68-A0A3-FFAA36CB1154}"/>
                </a:ext>
              </a:extLst>
            </p:cNvPr>
            <p:cNvSpPr/>
            <p:nvPr/>
          </p:nvSpPr>
          <p:spPr>
            <a:xfrm>
              <a:off x="1" y="5251938"/>
              <a:ext cx="5130271" cy="1606062"/>
            </a:xfrm>
            <a:custGeom>
              <a:avLst/>
              <a:gdLst>
                <a:gd name="connsiteX0" fmla="*/ 0 w 5130271"/>
                <a:gd name="connsiteY0" fmla="*/ 0 h 1606062"/>
                <a:gd name="connsiteX1" fmla="*/ 1742116 w 5130271"/>
                <a:gd name="connsiteY1" fmla="*/ 0 h 1606062"/>
                <a:gd name="connsiteX2" fmla="*/ 2052449 w 5130271"/>
                <a:gd name="connsiteY2" fmla="*/ 0 h 1606062"/>
                <a:gd name="connsiteX3" fmla="*/ 5130271 w 5130271"/>
                <a:gd name="connsiteY3" fmla="*/ 1606062 h 1606062"/>
                <a:gd name="connsiteX4" fmla="*/ 95947 w 5130271"/>
                <a:gd name="connsiteY4" fmla="*/ 1606062 h 1606062"/>
                <a:gd name="connsiteX5" fmla="*/ 0 w 513027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0271" h="1606062">
                  <a:moveTo>
                    <a:pt x="0" y="0"/>
                  </a:moveTo>
                  <a:lnTo>
                    <a:pt x="1742116" y="0"/>
                  </a:lnTo>
                  <a:lnTo>
                    <a:pt x="2052449" y="0"/>
                  </a:lnTo>
                  <a:lnTo>
                    <a:pt x="5130271" y="1606062"/>
                  </a:lnTo>
                  <a:lnTo>
                    <a:pt x="95947" y="1606062"/>
                  </a:lnTo>
                  <a:lnTo>
                    <a:pt x="0" y="1606062"/>
                  </a:lnTo>
                  <a:close/>
                </a:path>
              </a:pathLst>
            </a:custGeom>
            <a:solidFill>
              <a:srgbClr val="FB802C"/>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Freeform 8">
              <a:extLst>
                <a:ext uri="{FF2B5EF4-FFF2-40B4-BE49-F238E27FC236}">
                  <a16:creationId xmlns:a16="http://schemas.microsoft.com/office/drawing/2014/main" id="{7ABFB8AC-1AA8-4FD1-BB61-56E4D4388CBF}"/>
                </a:ext>
              </a:extLst>
            </p:cNvPr>
            <p:cNvSpPr/>
            <p:nvPr/>
          </p:nvSpPr>
          <p:spPr>
            <a:xfrm>
              <a:off x="2052450" y="5251938"/>
              <a:ext cx="9270980" cy="1606062"/>
            </a:xfrm>
            <a:custGeom>
              <a:avLst/>
              <a:gdLst>
                <a:gd name="connsiteX0" fmla="*/ 0 w 9270980"/>
                <a:gd name="connsiteY0" fmla="*/ 0 h 1606062"/>
                <a:gd name="connsiteX1" fmla="*/ 5869840 w 9270980"/>
                <a:gd name="connsiteY1" fmla="*/ 0 h 1606062"/>
                <a:gd name="connsiteX2" fmla="*/ 9270980 w 9270980"/>
                <a:gd name="connsiteY2" fmla="*/ 1606062 h 1606062"/>
                <a:gd name="connsiteX3" fmla="*/ 3077822 w 9270980"/>
                <a:gd name="connsiteY3" fmla="*/ 1606062 h 1606062"/>
                <a:gd name="connsiteX4" fmla="*/ 0 w 9270980"/>
                <a:gd name="connsiteY4" fmla="*/ 0 h 160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0980" h="1606062">
                  <a:moveTo>
                    <a:pt x="0" y="0"/>
                  </a:moveTo>
                  <a:lnTo>
                    <a:pt x="5869840" y="0"/>
                  </a:lnTo>
                  <a:lnTo>
                    <a:pt x="9270980" y="1606062"/>
                  </a:lnTo>
                  <a:lnTo>
                    <a:pt x="3077822" y="1606062"/>
                  </a:lnTo>
                  <a:lnTo>
                    <a:pt x="0" y="0"/>
                  </a:lnTo>
                  <a:close/>
                </a:path>
              </a:pathLst>
            </a:custGeom>
            <a:solidFill>
              <a:srgbClr val="303270"/>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Freeform 9">
              <a:extLst>
                <a:ext uri="{FF2B5EF4-FFF2-40B4-BE49-F238E27FC236}">
                  <a16:creationId xmlns:a16="http://schemas.microsoft.com/office/drawing/2014/main" id="{D5C261EF-6B8C-4D0A-80D7-775B35F2E1B6}"/>
                </a:ext>
              </a:extLst>
            </p:cNvPr>
            <p:cNvSpPr/>
            <p:nvPr/>
          </p:nvSpPr>
          <p:spPr>
            <a:xfrm>
              <a:off x="7922290" y="5251938"/>
              <a:ext cx="4269711" cy="1606062"/>
            </a:xfrm>
            <a:custGeom>
              <a:avLst/>
              <a:gdLst>
                <a:gd name="connsiteX0" fmla="*/ 0 w 4269711"/>
                <a:gd name="connsiteY0" fmla="*/ 0 h 1606062"/>
                <a:gd name="connsiteX1" fmla="*/ 1901720 w 4269711"/>
                <a:gd name="connsiteY1" fmla="*/ 0 h 1606062"/>
                <a:gd name="connsiteX2" fmla="*/ 4269711 w 4269711"/>
                <a:gd name="connsiteY2" fmla="*/ 0 h 1606062"/>
                <a:gd name="connsiteX3" fmla="*/ 4269711 w 4269711"/>
                <a:gd name="connsiteY3" fmla="*/ 1606062 h 1606062"/>
                <a:gd name="connsiteX4" fmla="*/ 3505781 w 4269711"/>
                <a:gd name="connsiteY4" fmla="*/ 1606062 h 1606062"/>
                <a:gd name="connsiteX5" fmla="*/ 3401140 w 426971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711" h="1606062">
                  <a:moveTo>
                    <a:pt x="0" y="0"/>
                  </a:moveTo>
                  <a:lnTo>
                    <a:pt x="1901720" y="0"/>
                  </a:lnTo>
                  <a:lnTo>
                    <a:pt x="4269711" y="0"/>
                  </a:lnTo>
                  <a:lnTo>
                    <a:pt x="4269711" y="1606062"/>
                  </a:lnTo>
                  <a:lnTo>
                    <a:pt x="3505781" y="1606062"/>
                  </a:lnTo>
                  <a:lnTo>
                    <a:pt x="3401140" y="1606062"/>
                  </a:lnTo>
                  <a:close/>
                </a:path>
              </a:pathLst>
            </a:custGeom>
            <a:solidFill>
              <a:srgbClr val="10B1ED"/>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Isosceles Triangle 16">
              <a:extLst>
                <a:ext uri="{FF2B5EF4-FFF2-40B4-BE49-F238E27FC236}">
                  <a16:creationId xmlns:a16="http://schemas.microsoft.com/office/drawing/2014/main" id="{229272C0-91C4-4A3B-8B51-F19DDDF42F1A}"/>
                </a:ext>
              </a:extLst>
            </p:cNvPr>
            <p:cNvSpPr/>
            <p:nvPr/>
          </p:nvSpPr>
          <p:spPr>
            <a:xfrm>
              <a:off x="9788769" y="6142892"/>
              <a:ext cx="1582616" cy="715108"/>
            </a:xfrm>
            <a:prstGeom prst="triangle">
              <a:avLst>
                <a:gd name="adj" fmla="val 0"/>
              </a:avLst>
            </a:prstGeom>
            <a:solidFill>
              <a:srgbClr val="B5BA3F"/>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8" name="Picture 17">
            <a:extLst>
              <a:ext uri="{FF2B5EF4-FFF2-40B4-BE49-F238E27FC236}">
                <a16:creationId xmlns:a16="http://schemas.microsoft.com/office/drawing/2014/main" id="{4C0E5367-C9B3-4808-A143-9EB69B3DD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886" y="5719473"/>
            <a:ext cx="2669062" cy="1126639"/>
          </a:xfrm>
          <a:prstGeom prst="rect">
            <a:avLst/>
          </a:prstGeom>
        </p:spPr>
      </p:pic>
      <p:sp>
        <p:nvSpPr>
          <p:cNvPr id="3" name="TextBox 2">
            <a:extLst>
              <a:ext uri="{FF2B5EF4-FFF2-40B4-BE49-F238E27FC236}">
                <a16:creationId xmlns:a16="http://schemas.microsoft.com/office/drawing/2014/main" id="{3EEF3DEC-ECB6-CA47-953F-2E0EA0522FD6}"/>
              </a:ext>
            </a:extLst>
          </p:cNvPr>
          <p:cNvSpPr txBox="1"/>
          <p:nvPr/>
        </p:nvSpPr>
        <p:spPr>
          <a:xfrm>
            <a:off x="136113" y="1248172"/>
            <a:ext cx="7688858" cy="3908762"/>
          </a:xfrm>
          <a:prstGeom prst="rect">
            <a:avLst/>
          </a:prstGeom>
          <a:noFill/>
        </p:spPr>
        <p:txBody>
          <a:bodyPr wrap="square">
            <a:spAutoFit/>
          </a:bodyPr>
          <a:lstStyle/>
          <a:p>
            <a:pPr marL="342900" indent="-342900" algn="just">
              <a:buFont typeface="Arial" panose="020B0604020202020204" pitchFamily="34" charset="0"/>
              <a:buChar char="•"/>
            </a:pPr>
            <a:r>
              <a:rPr lang="en-US" sz="2800" dirty="0">
                <a:latin typeface="Gill Sans MT" panose="020B0502020104020203" pitchFamily="34" charset="0"/>
                <a:ea typeface="Tahoma" panose="020B0604030504040204" pitchFamily="34" charset="0"/>
                <a:cs typeface="Tahoma" panose="020B0604030504040204" pitchFamily="34" charset="0"/>
              </a:rPr>
              <a:t>There is no hard and first rule in defining Cyber Crime.</a:t>
            </a:r>
          </a:p>
          <a:p>
            <a:pPr algn="just"/>
            <a:endParaRPr lang="en-US" sz="2800" dirty="0">
              <a:latin typeface="Gill Sans MT" panose="020B0502020104020203"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r>
              <a:rPr lang="en-US" sz="2800" dirty="0">
                <a:latin typeface="Gill Sans MT" panose="020B0502020104020203" pitchFamily="34" charset="0"/>
                <a:ea typeface="Tahoma" panose="020B0604030504040204" pitchFamily="34" charset="0"/>
                <a:cs typeface="Tahoma" panose="020B0604030504040204" pitchFamily="34" charset="0"/>
              </a:rPr>
              <a:t>It can be defined as an illegal activity which is carried out by use of a computer to target a computer, networks, systems, data, websites, companies, institutions and/or individual persons,  among others.</a:t>
            </a:r>
          </a:p>
          <a:p>
            <a:pPr marL="342900" indent="-342900" algn="l">
              <a:buFont typeface="Arial" panose="020B0604020202020204" pitchFamily="34" charset="0"/>
              <a:buChar char="•"/>
            </a:pPr>
            <a:endParaRPr lang="en-US" sz="2400" dirty="0"/>
          </a:p>
        </p:txBody>
      </p:sp>
      <p:pic>
        <p:nvPicPr>
          <p:cNvPr id="5" name="Picture 4" descr="Dealing with Cyber Crime - Would your business know how to respond">
            <a:extLst>
              <a:ext uri="{FF2B5EF4-FFF2-40B4-BE49-F238E27FC236}">
                <a16:creationId xmlns:a16="http://schemas.microsoft.com/office/drawing/2014/main" id="{1C550375-E93D-4368-9562-2791C41F77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2693" y="239486"/>
            <a:ext cx="3855136" cy="489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690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3402947" y="728784"/>
            <a:ext cx="8108334" cy="5232130"/>
          </a:xfrm>
          <a:custGeom>
            <a:avLst/>
            <a:gdLst>
              <a:gd name="connsiteX0" fmla="*/ 872039 w 5232130"/>
              <a:gd name="connsiteY0" fmla="*/ 0 h 8174190"/>
              <a:gd name="connsiteX1" fmla="*/ 4360091 w 5232130"/>
              <a:gd name="connsiteY1" fmla="*/ 0 h 8174190"/>
              <a:gd name="connsiteX2" fmla="*/ 5232130 w 5232130"/>
              <a:gd name="connsiteY2" fmla="*/ 872039 h 8174190"/>
              <a:gd name="connsiteX3" fmla="*/ 5232130 w 5232130"/>
              <a:gd name="connsiteY3" fmla="*/ 8174190 h 8174190"/>
              <a:gd name="connsiteX4" fmla="*/ 5232130 w 5232130"/>
              <a:gd name="connsiteY4" fmla="*/ 8174190 h 8174190"/>
              <a:gd name="connsiteX5" fmla="*/ 0 w 5232130"/>
              <a:gd name="connsiteY5" fmla="*/ 8174190 h 8174190"/>
              <a:gd name="connsiteX6" fmla="*/ 0 w 5232130"/>
              <a:gd name="connsiteY6" fmla="*/ 8174190 h 8174190"/>
              <a:gd name="connsiteX7" fmla="*/ 0 w 5232130"/>
              <a:gd name="connsiteY7" fmla="*/ 872039 h 8174190"/>
              <a:gd name="connsiteX8" fmla="*/ 872039 w 5232130"/>
              <a:gd name="connsiteY8" fmla="*/ 0 h 817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2130" h="8174190">
                <a:moveTo>
                  <a:pt x="5232130" y="1362393"/>
                </a:moveTo>
                <a:lnTo>
                  <a:pt x="5232130" y="6811797"/>
                </a:lnTo>
                <a:cubicBezTo>
                  <a:pt x="5232130" y="7564226"/>
                  <a:pt x="4982227" y="8174189"/>
                  <a:pt x="4673956" y="8174189"/>
                </a:cubicBezTo>
                <a:lnTo>
                  <a:pt x="0" y="8174189"/>
                </a:lnTo>
                <a:lnTo>
                  <a:pt x="0" y="8174189"/>
                </a:lnTo>
                <a:lnTo>
                  <a:pt x="0" y="1"/>
                </a:lnTo>
                <a:lnTo>
                  <a:pt x="0" y="1"/>
                </a:lnTo>
                <a:lnTo>
                  <a:pt x="4673956" y="1"/>
                </a:lnTo>
                <a:cubicBezTo>
                  <a:pt x="4982227" y="1"/>
                  <a:pt x="5232130" y="609964"/>
                  <a:pt x="5232130" y="1362393"/>
                </a:cubicBezTo>
                <a:close/>
              </a:path>
            </a:pathLst>
          </a:custGeom>
          <a:solidFill>
            <a:srgbClr val="F9F1E6">
              <a:alpha val="90000"/>
            </a:srgbClr>
          </a:solidFill>
          <a:ln>
            <a:solidFill>
              <a:srgbClr val="AB3D17">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0960" tIns="285892" rIns="316372" bIns="285892" numCol="1" spcCol="1270" anchor="ctr" anchorCtr="0">
            <a:noAutofit/>
          </a:bodyPr>
          <a:lstStyle/>
          <a:p>
            <a:pPr marL="171450" lvl="1" indent="-171450" algn="just" defTabSz="711200">
              <a:spcBef>
                <a:spcPts val="1200"/>
              </a:spcBef>
              <a:buFontTx/>
              <a:buChar char="••"/>
            </a:pPr>
            <a:r>
              <a:rPr lang="en-US" sz="2400" dirty="0">
                <a:latin typeface="Gill Sans MT" panose="020B0502020104020203" pitchFamily="34" charset="0"/>
              </a:rPr>
              <a:t>Statistics from Uganda Police show that over 70% of the reported crimes are either conceived, procured, aided or actually committed through communication systems such as phones, computers and emails.</a:t>
            </a:r>
          </a:p>
          <a:p>
            <a:pPr marL="171450" lvl="1" indent="-171450" algn="just" defTabSz="711200">
              <a:spcBef>
                <a:spcPts val="1200"/>
              </a:spcBef>
              <a:buFontTx/>
              <a:buChar char="••"/>
            </a:pPr>
            <a:endParaRPr lang="en-US" sz="2400" dirty="0">
              <a:latin typeface="Gill Sans MT" panose="020B0502020104020203" pitchFamily="34" charset="0"/>
            </a:endParaRPr>
          </a:p>
          <a:p>
            <a:pPr marL="171450" lvl="1" indent="-171450" algn="just" defTabSz="711200">
              <a:spcBef>
                <a:spcPts val="1200"/>
              </a:spcBef>
              <a:buFontTx/>
              <a:buChar char="••"/>
            </a:pPr>
            <a:r>
              <a:rPr lang="en-US" sz="2400" dirty="0">
                <a:latin typeface="Gill Sans MT" panose="020B0502020104020203" pitchFamily="34" charset="0"/>
              </a:rPr>
              <a:t>As the regulator of the communication sector therefore, </a:t>
            </a:r>
            <a:r>
              <a:rPr lang="en-US" sz="2400" b="1" u="sng" dirty="0">
                <a:latin typeface="Gill Sans MT" panose="020B0502020104020203" pitchFamily="34" charset="0"/>
              </a:rPr>
              <a:t>UCC works closely with the Police &amp; other security agencies </a:t>
            </a:r>
            <a:r>
              <a:rPr lang="en-US" sz="2400" dirty="0">
                <a:latin typeface="Gill Sans MT" panose="020B0502020104020203" pitchFamily="34" charset="0"/>
              </a:rPr>
              <a:t>in the investigation, detection and prosecution of offences that threaten our national security.</a:t>
            </a:r>
          </a:p>
          <a:p>
            <a:pPr marL="171450" lvl="1" indent="-171450" algn="just" defTabSz="711200">
              <a:spcBef>
                <a:spcPts val="1200"/>
              </a:spcBef>
              <a:buFontTx/>
              <a:buChar char="••"/>
            </a:pPr>
            <a:endParaRPr lang="en-US" sz="2400" dirty="0">
              <a:latin typeface="Gill Sans MT" panose="020B0502020104020203" pitchFamily="34" charset="0"/>
            </a:endParaRPr>
          </a:p>
          <a:p>
            <a:pPr marL="171450" lvl="1" indent="-171450" algn="just" defTabSz="711200">
              <a:spcBef>
                <a:spcPts val="1200"/>
              </a:spcBef>
              <a:buFontTx/>
              <a:buChar char="••"/>
            </a:pPr>
            <a:endParaRPr lang="en-US" sz="2400" dirty="0">
              <a:latin typeface="Gill Sans MT" panose="020B0502020104020203" pitchFamily="34" charset="0"/>
            </a:endParaRPr>
          </a:p>
        </p:txBody>
      </p:sp>
      <p:sp>
        <p:nvSpPr>
          <p:cNvPr id="6" name="Freeform 5"/>
          <p:cNvSpPr/>
          <p:nvPr/>
        </p:nvSpPr>
        <p:spPr>
          <a:xfrm>
            <a:off x="118998" y="873760"/>
            <a:ext cx="3164952" cy="4378960"/>
          </a:xfrm>
          <a:custGeom>
            <a:avLst/>
            <a:gdLst>
              <a:gd name="connsiteX0" fmla="*/ 0 w 2563780"/>
              <a:gd name="connsiteY0" fmla="*/ 427305 h 5249684"/>
              <a:gd name="connsiteX1" fmla="*/ 427305 w 2563780"/>
              <a:gd name="connsiteY1" fmla="*/ 0 h 5249684"/>
              <a:gd name="connsiteX2" fmla="*/ 2136475 w 2563780"/>
              <a:gd name="connsiteY2" fmla="*/ 0 h 5249684"/>
              <a:gd name="connsiteX3" fmla="*/ 2563780 w 2563780"/>
              <a:gd name="connsiteY3" fmla="*/ 427305 h 5249684"/>
              <a:gd name="connsiteX4" fmla="*/ 2563780 w 2563780"/>
              <a:gd name="connsiteY4" fmla="*/ 4822379 h 5249684"/>
              <a:gd name="connsiteX5" fmla="*/ 2136475 w 2563780"/>
              <a:gd name="connsiteY5" fmla="*/ 5249684 h 5249684"/>
              <a:gd name="connsiteX6" fmla="*/ 427305 w 2563780"/>
              <a:gd name="connsiteY6" fmla="*/ 5249684 h 5249684"/>
              <a:gd name="connsiteX7" fmla="*/ 0 w 2563780"/>
              <a:gd name="connsiteY7" fmla="*/ 4822379 h 5249684"/>
              <a:gd name="connsiteX8" fmla="*/ 0 w 2563780"/>
              <a:gd name="connsiteY8" fmla="*/ 427305 h 524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780" h="5249684">
                <a:moveTo>
                  <a:pt x="0" y="427305"/>
                </a:moveTo>
                <a:cubicBezTo>
                  <a:pt x="0" y="191311"/>
                  <a:pt x="191311" y="0"/>
                  <a:pt x="427305" y="0"/>
                </a:cubicBezTo>
                <a:lnTo>
                  <a:pt x="2136475" y="0"/>
                </a:lnTo>
                <a:cubicBezTo>
                  <a:pt x="2372469" y="0"/>
                  <a:pt x="2563780" y="191311"/>
                  <a:pt x="2563780" y="427305"/>
                </a:cubicBezTo>
                <a:lnTo>
                  <a:pt x="2563780" y="4822379"/>
                </a:lnTo>
                <a:cubicBezTo>
                  <a:pt x="2563780" y="5058373"/>
                  <a:pt x="2372469" y="5249684"/>
                  <a:pt x="2136475" y="5249684"/>
                </a:cubicBezTo>
                <a:lnTo>
                  <a:pt x="427305" y="5249684"/>
                </a:lnTo>
                <a:cubicBezTo>
                  <a:pt x="191311" y="5249684"/>
                  <a:pt x="0" y="5058373"/>
                  <a:pt x="0" y="4822379"/>
                </a:cubicBezTo>
                <a:lnTo>
                  <a:pt x="0" y="427305"/>
                </a:lnTo>
                <a:close/>
              </a:path>
            </a:pathLst>
          </a:custGeom>
          <a:solidFill>
            <a:srgbClr val="AB3D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113" tIns="155633" rIns="186113" bIns="155633" numCol="1" spcCol="1270" anchor="ctr" anchorCtr="0">
            <a:noAutofit/>
          </a:bodyPr>
          <a:lstStyle/>
          <a:p>
            <a:pPr algn="just"/>
            <a:r>
              <a:rPr lang="en-US" sz="2400" dirty="0"/>
              <a:t>As the regulator of the Communications sector, UCC has regulatory powers over all telecom companies, radio, </a:t>
            </a:r>
            <a:r>
              <a:rPr lang="en-US" sz="2400" dirty="0" err="1"/>
              <a:t>Tvs</a:t>
            </a:r>
            <a:r>
              <a:rPr lang="en-US" sz="2400" dirty="0"/>
              <a:t> and Online data communication service providers.</a:t>
            </a:r>
          </a:p>
        </p:txBody>
      </p:sp>
      <p:sp>
        <p:nvSpPr>
          <p:cNvPr id="8" name="Rectangle 7"/>
          <p:cNvSpPr/>
          <p:nvPr/>
        </p:nvSpPr>
        <p:spPr>
          <a:xfrm>
            <a:off x="671381" y="127754"/>
            <a:ext cx="5224251" cy="523220"/>
          </a:xfrm>
          <a:prstGeom prst="rect">
            <a:avLst/>
          </a:prstGeom>
        </p:spPr>
        <p:txBody>
          <a:bodyPr wrap="none">
            <a:spAutoFit/>
          </a:bodyPr>
          <a:lstStyle/>
          <a:p>
            <a:pPr lvl="0"/>
            <a:r>
              <a:rPr lang="en-US" sz="2800" b="1" dirty="0">
                <a:gradFill flip="none" rotWithShape="1">
                  <a:gsLst>
                    <a:gs pos="20000">
                      <a:srgbClr val="05A8E6"/>
                    </a:gs>
                    <a:gs pos="30000">
                      <a:srgbClr val="E66B18"/>
                    </a:gs>
                    <a:gs pos="60000">
                      <a:srgbClr val="161843"/>
                    </a:gs>
                  </a:gsLst>
                  <a:path path="circle">
                    <a:fillToRect l="100000" t="100000"/>
                  </a:path>
                  <a:tileRect r="-100000" b="-100000"/>
                </a:gradFill>
                <a:latin typeface="Gill Sans MT" panose="020B0502020104020203" pitchFamily="34" charset="0"/>
              </a:rPr>
              <a:t>Role of UCC in investigations</a:t>
            </a:r>
          </a:p>
        </p:txBody>
      </p:sp>
      <p:grpSp>
        <p:nvGrpSpPr>
          <p:cNvPr id="2" name="Group 1">
            <a:extLst>
              <a:ext uri="{FF2B5EF4-FFF2-40B4-BE49-F238E27FC236}">
                <a16:creationId xmlns:a16="http://schemas.microsoft.com/office/drawing/2014/main" id="{734E792D-7601-98AD-5298-F1579F3A9475}"/>
              </a:ext>
            </a:extLst>
          </p:cNvPr>
          <p:cNvGrpSpPr/>
          <p:nvPr/>
        </p:nvGrpSpPr>
        <p:grpSpPr>
          <a:xfrm>
            <a:off x="1" y="5724476"/>
            <a:ext cx="12192000" cy="1214804"/>
            <a:chOff x="1" y="5251938"/>
            <a:chExt cx="12192000" cy="1606062"/>
          </a:xfrm>
        </p:grpSpPr>
        <p:sp>
          <p:nvSpPr>
            <p:cNvPr id="3" name="Freeform 7">
              <a:extLst>
                <a:ext uri="{FF2B5EF4-FFF2-40B4-BE49-F238E27FC236}">
                  <a16:creationId xmlns:a16="http://schemas.microsoft.com/office/drawing/2014/main" id="{9A88FA3C-BF11-EE6B-53BA-A0A6E6F75BE4}"/>
                </a:ext>
              </a:extLst>
            </p:cNvPr>
            <p:cNvSpPr/>
            <p:nvPr/>
          </p:nvSpPr>
          <p:spPr>
            <a:xfrm>
              <a:off x="1" y="5251938"/>
              <a:ext cx="5130271" cy="1606062"/>
            </a:xfrm>
            <a:custGeom>
              <a:avLst/>
              <a:gdLst>
                <a:gd name="connsiteX0" fmla="*/ 0 w 5130271"/>
                <a:gd name="connsiteY0" fmla="*/ 0 h 1606062"/>
                <a:gd name="connsiteX1" fmla="*/ 1742116 w 5130271"/>
                <a:gd name="connsiteY1" fmla="*/ 0 h 1606062"/>
                <a:gd name="connsiteX2" fmla="*/ 2052449 w 5130271"/>
                <a:gd name="connsiteY2" fmla="*/ 0 h 1606062"/>
                <a:gd name="connsiteX3" fmla="*/ 5130271 w 5130271"/>
                <a:gd name="connsiteY3" fmla="*/ 1606062 h 1606062"/>
                <a:gd name="connsiteX4" fmla="*/ 95947 w 5130271"/>
                <a:gd name="connsiteY4" fmla="*/ 1606062 h 1606062"/>
                <a:gd name="connsiteX5" fmla="*/ 0 w 513027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0271" h="1606062">
                  <a:moveTo>
                    <a:pt x="0" y="0"/>
                  </a:moveTo>
                  <a:lnTo>
                    <a:pt x="1742116" y="0"/>
                  </a:lnTo>
                  <a:lnTo>
                    <a:pt x="2052449" y="0"/>
                  </a:lnTo>
                  <a:lnTo>
                    <a:pt x="5130271" y="1606062"/>
                  </a:lnTo>
                  <a:lnTo>
                    <a:pt x="95947" y="1606062"/>
                  </a:lnTo>
                  <a:lnTo>
                    <a:pt x="0" y="1606062"/>
                  </a:lnTo>
                  <a:close/>
                </a:path>
              </a:pathLst>
            </a:custGeom>
            <a:solidFill>
              <a:srgbClr val="FB802C"/>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Freeform 8">
              <a:extLst>
                <a:ext uri="{FF2B5EF4-FFF2-40B4-BE49-F238E27FC236}">
                  <a16:creationId xmlns:a16="http://schemas.microsoft.com/office/drawing/2014/main" id="{03D0AACC-08D4-B229-B7F6-BCBC5DA9AE0C}"/>
                </a:ext>
              </a:extLst>
            </p:cNvPr>
            <p:cNvSpPr/>
            <p:nvPr/>
          </p:nvSpPr>
          <p:spPr>
            <a:xfrm>
              <a:off x="2052450" y="5251938"/>
              <a:ext cx="9270980" cy="1606062"/>
            </a:xfrm>
            <a:custGeom>
              <a:avLst/>
              <a:gdLst>
                <a:gd name="connsiteX0" fmla="*/ 0 w 9270980"/>
                <a:gd name="connsiteY0" fmla="*/ 0 h 1606062"/>
                <a:gd name="connsiteX1" fmla="*/ 5869840 w 9270980"/>
                <a:gd name="connsiteY1" fmla="*/ 0 h 1606062"/>
                <a:gd name="connsiteX2" fmla="*/ 9270980 w 9270980"/>
                <a:gd name="connsiteY2" fmla="*/ 1606062 h 1606062"/>
                <a:gd name="connsiteX3" fmla="*/ 3077822 w 9270980"/>
                <a:gd name="connsiteY3" fmla="*/ 1606062 h 1606062"/>
                <a:gd name="connsiteX4" fmla="*/ 0 w 9270980"/>
                <a:gd name="connsiteY4" fmla="*/ 0 h 160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0980" h="1606062">
                  <a:moveTo>
                    <a:pt x="0" y="0"/>
                  </a:moveTo>
                  <a:lnTo>
                    <a:pt x="5869840" y="0"/>
                  </a:lnTo>
                  <a:lnTo>
                    <a:pt x="9270980" y="1606062"/>
                  </a:lnTo>
                  <a:lnTo>
                    <a:pt x="3077822" y="1606062"/>
                  </a:lnTo>
                  <a:lnTo>
                    <a:pt x="0" y="0"/>
                  </a:lnTo>
                  <a:close/>
                </a:path>
              </a:pathLst>
            </a:custGeom>
            <a:solidFill>
              <a:srgbClr val="303270"/>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Freeform 9">
              <a:extLst>
                <a:ext uri="{FF2B5EF4-FFF2-40B4-BE49-F238E27FC236}">
                  <a16:creationId xmlns:a16="http://schemas.microsoft.com/office/drawing/2014/main" id="{19E54751-C565-AFAC-5B62-52E10B0DF2A6}"/>
                </a:ext>
              </a:extLst>
            </p:cNvPr>
            <p:cNvSpPr/>
            <p:nvPr/>
          </p:nvSpPr>
          <p:spPr>
            <a:xfrm>
              <a:off x="7922290" y="5251938"/>
              <a:ext cx="4269711" cy="1606062"/>
            </a:xfrm>
            <a:custGeom>
              <a:avLst/>
              <a:gdLst>
                <a:gd name="connsiteX0" fmla="*/ 0 w 4269711"/>
                <a:gd name="connsiteY0" fmla="*/ 0 h 1606062"/>
                <a:gd name="connsiteX1" fmla="*/ 1901720 w 4269711"/>
                <a:gd name="connsiteY1" fmla="*/ 0 h 1606062"/>
                <a:gd name="connsiteX2" fmla="*/ 4269711 w 4269711"/>
                <a:gd name="connsiteY2" fmla="*/ 0 h 1606062"/>
                <a:gd name="connsiteX3" fmla="*/ 4269711 w 4269711"/>
                <a:gd name="connsiteY3" fmla="*/ 1606062 h 1606062"/>
                <a:gd name="connsiteX4" fmla="*/ 3505781 w 4269711"/>
                <a:gd name="connsiteY4" fmla="*/ 1606062 h 1606062"/>
                <a:gd name="connsiteX5" fmla="*/ 3401140 w 426971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711" h="1606062">
                  <a:moveTo>
                    <a:pt x="0" y="0"/>
                  </a:moveTo>
                  <a:lnTo>
                    <a:pt x="1901720" y="0"/>
                  </a:lnTo>
                  <a:lnTo>
                    <a:pt x="4269711" y="0"/>
                  </a:lnTo>
                  <a:lnTo>
                    <a:pt x="4269711" y="1606062"/>
                  </a:lnTo>
                  <a:lnTo>
                    <a:pt x="3505781" y="1606062"/>
                  </a:lnTo>
                  <a:lnTo>
                    <a:pt x="3401140" y="1606062"/>
                  </a:lnTo>
                  <a:close/>
                </a:path>
              </a:pathLst>
            </a:custGeom>
            <a:solidFill>
              <a:srgbClr val="10B1ED"/>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700BEC4C-6430-BE49-10EE-F528175BA52B}"/>
                </a:ext>
              </a:extLst>
            </p:cNvPr>
            <p:cNvSpPr/>
            <p:nvPr/>
          </p:nvSpPr>
          <p:spPr>
            <a:xfrm>
              <a:off x="9788769" y="6142892"/>
              <a:ext cx="1582616" cy="715108"/>
            </a:xfrm>
            <a:prstGeom prst="triangle">
              <a:avLst>
                <a:gd name="adj" fmla="val 0"/>
              </a:avLst>
            </a:prstGeom>
            <a:solidFill>
              <a:srgbClr val="B5BA3F"/>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0" name="Picture 9">
            <a:extLst>
              <a:ext uri="{FF2B5EF4-FFF2-40B4-BE49-F238E27FC236}">
                <a16:creationId xmlns:a16="http://schemas.microsoft.com/office/drawing/2014/main" id="{59139DE9-224F-6101-9F7C-0B2BAFB5A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8886" y="5719473"/>
            <a:ext cx="2669062" cy="1126639"/>
          </a:xfrm>
          <a:prstGeom prst="rect">
            <a:avLst/>
          </a:prstGeom>
        </p:spPr>
      </p:pic>
    </p:spTree>
    <p:extLst>
      <p:ext uri="{BB962C8B-B14F-4D97-AF65-F5344CB8AC3E}">
        <p14:creationId xmlns:p14="http://schemas.microsoft.com/office/powerpoint/2010/main" val="8524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2834640" y="464673"/>
            <a:ext cx="9103360" cy="5465761"/>
          </a:xfrm>
          <a:custGeom>
            <a:avLst/>
            <a:gdLst>
              <a:gd name="connsiteX0" fmla="*/ 872039 w 5232130"/>
              <a:gd name="connsiteY0" fmla="*/ 0 h 8174190"/>
              <a:gd name="connsiteX1" fmla="*/ 4360091 w 5232130"/>
              <a:gd name="connsiteY1" fmla="*/ 0 h 8174190"/>
              <a:gd name="connsiteX2" fmla="*/ 5232130 w 5232130"/>
              <a:gd name="connsiteY2" fmla="*/ 872039 h 8174190"/>
              <a:gd name="connsiteX3" fmla="*/ 5232130 w 5232130"/>
              <a:gd name="connsiteY3" fmla="*/ 8174190 h 8174190"/>
              <a:gd name="connsiteX4" fmla="*/ 5232130 w 5232130"/>
              <a:gd name="connsiteY4" fmla="*/ 8174190 h 8174190"/>
              <a:gd name="connsiteX5" fmla="*/ 0 w 5232130"/>
              <a:gd name="connsiteY5" fmla="*/ 8174190 h 8174190"/>
              <a:gd name="connsiteX6" fmla="*/ 0 w 5232130"/>
              <a:gd name="connsiteY6" fmla="*/ 8174190 h 8174190"/>
              <a:gd name="connsiteX7" fmla="*/ 0 w 5232130"/>
              <a:gd name="connsiteY7" fmla="*/ 872039 h 8174190"/>
              <a:gd name="connsiteX8" fmla="*/ 872039 w 5232130"/>
              <a:gd name="connsiteY8" fmla="*/ 0 h 8174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32130" h="8174190">
                <a:moveTo>
                  <a:pt x="5232130" y="1362393"/>
                </a:moveTo>
                <a:lnTo>
                  <a:pt x="5232130" y="6811797"/>
                </a:lnTo>
                <a:cubicBezTo>
                  <a:pt x="5232130" y="7564226"/>
                  <a:pt x="4982227" y="8174189"/>
                  <a:pt x="4673956" y="8174189"/>
                </a:cubicBezTo>
                <a:lnTo>
                  <a:pt x="0" y="8174189"/>
                </a:lnTo>
                <a:lnTo>
                  <a:pt x="0" y="8174189"/>
                </a:lnTo>
                <a:lnTo>
                  <a:pt x="0" y="1"/>
                </a:lnTo>
                <a:lnTo>
                  <a:pt x="0" y="1"/>
                </a:lnTo>
                <a:lnTo>
                  <a:pt x="4673956" y="1"/>
                </a:lnTo>
                <a:cubicBezTo>
                  <a:pt x="4982227" y="1"/>
                  <a:pt x="5232130" y="609964"/>
                  <a:pt x="5232130" y="1362393"/>
                </a:cubicBezTo>
                <a:close/>
              </a:path>
            </a:pathLst>
          </a:custGeom>
          <a:solidFill>
            <a:srgbClr val="F9F1E6">
              <a:alpha val="90000"/>
            </a:srgbClr>
          </a:solidFill>
          <a:ln>
            <a:solidFill>
              <a:srgbClr val="AB3D17">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0960" tIns="285892" rIns="316372" bIns="285892" numCol="1" spcCol="1270" anchor="ctr" anchorCtr="0">
            <a:noAutofit/>
          </a:bodyPr>
          <a:lstStyle/>
          <a:p>
            <a:pPr marL="171450" lvl="1" indent="-171450" algn="just" defTabSz="711200">
              <a:spcBef>
                <a:spcPts val="1200"/>
              </a:spcBef>
              <a:buFontTx/>
              <a:buChar char="••"/>
            </a:pPr>
            <a:endParaRPr lang="en-US" sz="2400" dirty="0">
              <a:latin typeface="Gill Sans MT" panose="020B0502020104020203" pitchFamily="34" charset="0"/>
            </a:endParaRPr>
          </a:p>
          <a:p>
            <a:pPr indent="-457200" algn="just" defTabSz="711200">
              <a:spcBef>
                <a:spcPts val="1200"/>
              </a:spcBef>
              <a:buFont typeface="Wingdings" panose="05000000000000000000" pitchFamily="2" charset="2"/>
              <a:buChar char="Ø"/>
            </a:pPr>
            <a:endParaRPr lang="en-US" sz="2400" dirty="0">
              <a:latin typeface="Gill Sans MT" panose="020B0502020104020203" pitchFamily="34" charset="0"/>
            </a:endParaRPr>
          </a:p>
          <a:p>
            <a:pPr indent="-457200" algn="just" defTabSz="711200">
              <a:spcBef>
                <a:spcPts val="1200"/>
              </a:spcBef>
              <a:buFont typeface="Wingdings" panose="05000000000000000000" pitchFamily="2" charset="2"/>
              <a:buChar char="Ø"/>
            </a:pPr>
            <a:r>
              <a:rPr lang="en-US" sz="2400" dirty="0">
                <a:latin typeface="Gill Sans MT" panose="020B0502020104020203" pitchFamily="34" charset="0"/>
              </a:rPr>
              <a:t>Support security agencies in obtaining evidence from licensees, such as Telecoms, Radios and </a:t>
            </a:r>
            <a:r>
              <a:rPr lang="en-US" sz="2400" dirty="0" err="1">
                <a:latin typeface="Gill Sans MT" panose="020B0502020104020203" pitchFamily="34" charset="0"/>
              </a:rPr>
              <a:t>Tvs</a:t>
            </a:r>
            <a:r>
              <a:rPr lang="en-US" sz="2400" dirty="0">
                <a:latin typeface="Gill Sans MT" panose="020B0502020104020203" pitchFamily="34" charset="0"/>
              </a:rPr>
              <a:t>. UCC does not have primary custody of call data and customer records. These are stored and kept by operators.</a:t>
            </a:r>
          </a:p>
          <a:p>
            <a:pPr marL="342900" lvl="1" indent="-342900" algn="just" defTabSz="711200">
              <a:spcBef>
                <a:spcPts val="1200"/>
              </a:spcBef>
              <a:buFont typeface="Wingdings" panose="05000000000000000000" pitchFamily="2" charset="2"/>
              <a:buChar char="Ø"/>
            </a:pPr>
            <a:r>
              <a:rPr lang="en-US" sz="2400" dirty="0">
                <a:latin typeface="Gill Sans MT" panose="020B0502020104020203" pitchFamily="34" charset="0"/>
              </a:rPr>
              <a:t>So, where the evidence in support of any crime relates to communication content, UCC can support the Police.</a:t>
            </a:r>
          </a:p>
          <a:p>
            <a:pPr marL="342900" lvl="1" indent="-342900" algn="just" defTabSz="711200">
              <a:spcBef>
                <a:spcPts val="1200"/>
              </a:spcBef>
              <a:buFont typeface="Wingdings" panose="05000000000000000000" pitchFamily="2" charset="2"/>
              <a:buChar char="Ø"/>
            </a:pPr>
            <a:r>
              <a:rPr lang="en-US" sz="2400" dirty="0">
                <a:latin typeface="Gill Sans MT" panose="020B0502020104020203" pitchFamily="34" charset="0"/>
              </a:rPr>
              <a:t>It should, however, </a:t>
            </a:r>
            <a:r>
              <a:rPr lang="en-US" sz="2400" b="1" u="sng" dirty="0">
                <a:latin typeface="Gill Sans MT" panose="020B0502020104020203" pitchFamily="34" charset="0"/>
              </a:rPr>
              <a:t>be noted that according to s.11 of the Computer Misuse Act 2011, a production order can only be obtained against the person that has custody or control </a:t>
            </a:r>
            <a:r>
              <a:rPr lang="en-US" sz="2400" dirty="0">
                <a:latin typeface="Gill Sans MT" panose="020B0502020104020203" pitchFamily="34" charset="0"/>
              </a:rPr>
              <a:t>over the computer-based evidence that is needed for the investigation.</a:t>
            </a:r>
          </a:p>
          <a:p>
            <a:pPr marL="342900" lvl="1" indent="-342900" algn="just" defTabSz="711200">
              <a:spcBef>
                <a:spcPts val="1200"/>
              </a:spcBef>
              <a:buFont typeface="Wingdings" panose="05000000000000000000" pitchFamily="2" charset="2"/>
              <a:buChar char="Ø"/>
            </a:pPr>
            <a:r>
              <a:rPr lang="en-US" sz="2400" dirty="0">
                <a:latin typeface="Gill Sans MT" panose="020B0502020104020203" pitchFamily="34" charset="0"/>
              </a:rPr>
              <a:t>If the information related to Call records or TV/Radio content, the court order should be obtained against the respective operator.</a:t>
            </a:r>
          </a:p>
          <a:p>
            <a:pPr marL="171450" lvl="1" indent="-171450" algn="just" defTabSz="711200">
              <a:spcBef>
                <a:spcPts val="1200"/>
              </a:spcBef>
              <a:buFontTx/>
              <a:buChar char="••"/>
            </a:pPr>
            <a:endParaRPr lang="en-US" sz="2400" dirty="0">
              <a:latin typeface="Gill Sans MT" panose="020B0502020104020203" pitchFamily="34" charset="0"/>
            </a:endParaRPr>
          </a:p>
          <a:p>
            <a:pPr marL="171450" lvl="1" indent="-171450" algn="just" defTabSz="711200">
              <a:spcBef>
                <a:spcPts val="1200"/>
              </a:spcBef>
              <a:buFontTx/>
              <a:buChar char="••"/>
            </a:pPr>
            <a:endParaRPr lang="en-US" sz="2400" dirty="0">
              <a:latin typeface="Gill Sans MT" panose="020B0502020104020203" pitchFamily="34" charset="0"/>
            </a:endParaRPr>
          </a:p>
        </p:txBody>
      </p:sp>
      <p:sp>
        <p:nvSpPr>
          <p:cNvPr id="6" name="Freeform 5"/>
          <p:cNvSpPr/>
          <p:nvPr/>
        </p:nvSpPr>
        <p:spPr>
          <a:xfrm>
            <a:off x="118998" y="873760"/>
            <a:ext cx="2365233" cy="4378960"/>
          </a:xfrm>
          <a:custGeom>
            <a:avLst/>
            <a:gdLst>
              <a:gd name="connsiteX0" fmla="*/ 0 w 2563780"/>
              <a:gd name="connsiteY0" fmla="*/ 427305 h 5249684"/>
              <a:gd name="connsiteX1" fmla="*/ 427305 w 2563780"/>
              <a:gd name="connsiteY1" fmla="*/ 0 h 5249684"/>
              <a:gd name="connsiteX2" fmla="*/ 2136475 w 2563780"/>
              <a:gd name="connsiteY2" fmla="*/ 0 h 5249684"/>
              <a:gd name="connsiteX3" fmla="*/ 2563780 w 2563780"/>
              <a:gd name="connsiteY3" fmla="*/ 427305 h 5249684"/>
              <a:gd name="connsiteX4" fmla="*/ 2563780 w 2563780"/>
              <a:gd name="connsiteY4" fmla="*/ 4822379 h 5249684"/>
              <a:gd name="connsiteX5" fmla="*/ 2136475 w 2563780"/>
              <a:gd name="connsiteY5" fmla="*/ 5249684 h 5249684"/>
              <a:gd name="connsiteX6" fmla="*/ 427305 w 2563780"/>
              <a:gd name="connsiteY6" fmla="*/ 5249684 h 5249684"/>
              <a:gd name="connsiteX7" fmla="*/ 0 w 2563780"/>
              <a:gd name="connsiteY7" fmla="*/ 4822379 h 5249684"/>
              <a:gd name="connsiteX8" fmla="*/ 0 w 2563780"/>
              <a:gd name="connsiteY8" fmla="*/ 427305 h 524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3780" h="5249684">
                <a:moveTo>
                  <a:pt x="0" y="427305"/>
                </a:moveTo>
                <a:cubicBezTo>
                  <a:pt x="0" y="191311"/>
                  <a:pt x="191311" y="0"/>
                  <a:pt x="427305" y="0"/>
                </a:cubicBezTo>
                <a:lnTo>
                  <a:pt x="2136475" y="0"/>
                </a:lnTo>
                <a:cubicBezTo>
                  <a:pt x="2372469" y="0"/>
                  <a:pt x="2563780" y="191311"/>
                  <a:pt x="2563780" y="427305"/>
                </a:cubicBezTo>
                <a:lnTo>
                  <a:pt x="2563780" y="4822379"/>
                </a:lnTo>
                <a:cubicBezTo>
                  <a:pt x="2563780" y="5058373"/>
                  <a:pt x="2372469" y="5249684"/>
                  <a:pt x="2136475" y="5249684"/>
                </a:cubicBezTo>
                <a:lnTo>
                  <a:pt x="427305" y="5249684"/>
                </a:lnTo>
                <a:cubicBezTo>
                  <a:pt x="191311" y="5249684"/>
                  <a:pt x="0" y="5058373"/>
                  <a:pt x="0" y="4822379"/>
                </a:cubicBezTo>
                <a:lnTo>
                  <a:pt x="0" y="427305"/>
                </a:lnTo>
                <a:close/>
              </a:path>
            </a:pathLst>
          </a:custGeom>
          <a:solidFill>
            <a:srgbClr val="AB3D1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6113" tIns="155633" rIns="186113" bIns="155633" numCol="1" spcCol="1270" anchor="ctr" anchorCtr="0">
            <a:noAutofit/>
          </a:bodyPr>
          <a:lstStyle/>
          <a:p>
            <a:pPr algn="just"/>
            <a:r>
              <a:rPr lang="en-US" sz="2800" dirty="0"/>
              <a:t>UCC supports &amp; connects security agencies to sector operators</a:t>
            </a:r>
          </a:p>
        </p:txBody>
      </p:sp>
      <p:sp>
        <p:nvSpPr>
          <p:cNvPr id="8" name="Rectangle 7"/>
          <p:cNvSpPr/>
          <p:nvPr/>
        </p:nvSpPr>
        <p:spPr>
          <a:xfrm>
            <a:off x="671824" y="-58547"/>
            <a:ext cx="5224251" cy="523220"/>
          </a:xfrm>
          <a:prstGeom prst="rect">
            <a:avLst/>
          </a:prstGeom>
        </p:spPr>
        <p:txBody>
          <a:bodyPr wrap="none">
            <a:spAutoFit/>
          </a:bodyPr>
          <a:lstStyle/>
          <a:p>
            <a:pPr lvl="0"/>
            <a:r>
              <a:rPr lang="en-US" sz="2800" b="1" dirty="0">
                <a:gradFill flip="none" rotWithShape="1">
                  <a:gsLst>
                    <a:gs pos="20000">
                      <a:srgbClr val="05A8E6"/>
                    </a:gs>
                    <a:gs pos="30000">
                      <a:srgbClr val="E66B18"/>
                    </a:gs>
                    <a:gs pos="60000">
                      <a:srgbClr val="161843"/>
                    </a:gs>
                  </a:gsLst>
                  <a:path path="circle">
                    <a:fillToRect l="100000" t="100000"/>
                  </a:path>
                  <a:tileRect r="-100000" b="-100000"/>
                </a:gradFill>
                <a:latin typeface="Gill Sans MT" panose="020B0502020104020203" pitchFamily="34" charset="0"/>
              </a:rPr>
              <a:t>Role of UCC in investigations</a:t>
            </a:r>
          </a:p>
        </p:txBody>
      </p:sp>
      <p:grpSp>
        <p:nvGrpSpPr>
          <p:cNvPr id="2" name="Group 1">
            <a:extLst>
              <a:ext uri="{FF2B5EF4-FFF2-40B4-BE49-F238E27FC236}">
                <a16:creationId xmlns:a16="http://schemas.microsoft.com/office/drawing/2014/main" id="{734E792D-7601-98AD-5298-F1579F3A9475}"/>
              </a:ext>
            </a:extLst>
          </p:cNvPr>
          <p:cNvGrpSpPr/>
          <p:nvPr/>
        </p:nvGrpSpPr>
        <p:grpSpPr>
          <a:xfrm>
            <a:off x="1" y="5984240"/>
            <a:ext cx="12192000" cy="955040"/>
            <a:chOff x="1" y="5251938"/>
            <a:chExt cx="12192000" cy="1606062"/>
          </a:xfrm>
        </p:grpSpPr>
        <p:sp>
          <p:nvSpPr>
            <p:cNvPr id="3" name="Freeform 7">
              <a:extLst>
                <a:ext uri="{FF2B5EF4-FFF2-40B4-BE49-F238E27FC236}">
                  <a16:creationId xmlns:a16="http://schemas.microsoft.com/office/drawing/2014/main" id="{9A88FA3C-BF11-EE6B-53BA-A0A6E6F75BE4}"/>
                </a:ext>
              </a:extLst>
            </p:cNvPr>
            <p:cNvSpPr/>
            <p:nvPr/>
          </p:nvSpPr>
          <p:spPr>
            <a:xfrm>
              <a:off x="1" y="5251938"/>
              <a:ext cx="5130271" cy="1606062"/>
            </a:xfrm>
            <a:custGeom>
              <a:avLst/>
              <a:gdLst>
                <a:gd name="connsiteX0" fmla="*/ 0 w 5130271"/>
                <a:gd name="connsiteY0" fmla="*/ 0 h 1606062"/>
                <a:gd name="connsiteX1" fmla="*/ 1742116 w 5130271"/>
                <a:gd name="connsiteY1" fmla="*/ 0 h 1606062"/>
                <a:gd name="connsiteX2" fmla="*/ 2052449 w 5130271"/>
                <a:gd name="connsiteY2" fmla="*/ 0 h 1606062"/>
                <a:gd name="connsiteX3" fmla="*/ 5130271 w 5130271"/>
                <a:gd name="connsiteY3" fmla="*/ 1606062 h 1606062"/>
                <a:gd name="connsiteX4" fmla="*/ 95947 w 5130271"/>
                <a:gd name="connsiteY4" fmla="*/ 1606062 h 1606062"/>
                <a:gd name="connsiteX5" fmla="*/ 0 w 513027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0271" h="1606062">
                  <a:moveTo>
                    <a:pt x="0" y="0"/>
                  </a:moveTo>
                  <a:lnTo>
                    <a:pt x="1742116" y="0"/>
                  </a:lnTo>
                  <a:lnTo>
                    <a:pt x="2052449" y="0"/>
                  </a:lnTo>
                  <a:lnTo>
                    <a:pt x="5130271" y="1606062"/>
                  </a:lnTo>
                  <a:lnTo>
                    <a:pt x="95947" y="1606062"/>
                  </a:lnTo>
                  <a:lnTo>
                    <a:pt x="0" y="1606062"/>
                  </a:lnTo>
                  <a:close/>
                </a:path>
              </a:pathLst>
            </a:custGeom>
            <a:solidFill>
              <a:srgbClr val="FB802C"/>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Freeform 8">
              <a:extLst>
                <a:ext uri="{FF2B5EF4-FFF2-40B4-BE49-F238E27FC236}">
                  <a16:creationId xmlns:a16="http://schemas.microsoft.com/office/drawing/2014/main" id="{03D0AACC-08D4-B229-B7F6-BCBC5DA9AE0C}"/>
                </a:ext>
              </a:extLst>
            </p:cNvPr>
            <p:cNvSpPr/>
            <p:nvPr/>
          </p:nvSpPr>
          <p:spPr>
            <a:xfrm>
              <a:off x="2052450" y="5251938"/>
              <a:ext cx="9270980" cy="1606062"/>
            </a:xfrm>
            <a:custGeom>
              <a:avLst/>
              <a:gdLst>
                <a:gd name="connsiteX0" fmla="*/ 0 w 9270980"/>
                <a:gd name="connsiteY0" fmla="*/ 0 h 1606062"/>
                <a:gd name="connsiteX1" fmla="*/ 5869840 w 9270980"/>
                <a:gd name="connsiteY1" fmla="*/ 0 h 1606062"/>
                <a:gd name="connsiteX2" fmla="*/ 9270980 w 9270980"/>
                <a:gd name="connsiteY2" fmla="*/ 1606062 h 1606062"/>
                <a:gd name="connsiteX3" fmla="*/ 3077822 w 9270980"/>
                <a:gd name="connsiteY3" fmla="*/ 1606062 h 1606062"/>
                <a:gd name="connsiteX4" fmla="*/ 0 w 9270980"/>
                <a:gd name="connsiteY4" fmla="*/ 0 h 160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0980" h="1606062">
                  <a:moveTo>
                    <a:pt x="0" y="0"/>
                  </a:moveTo>
                  <a:lnTo>
                    <a:pt x="5869840" y="0"/>
                  </a:lnTo>
                  <a:lnTo>
                    <a:pt x="9270980" y="1606062"/>
                  </a:lnTo>
                  <a:lnTo>
                    <a:pt x="3077822" y="1606062"/>
                  </a:lnTo>
                  <a:lnTo>
                    <a:pt x="0" y="0"/>
                  </a:lnTo>
                  <a:close/>
                </a:path>
              </a:pathLst>
            </a:custGeom>
            <a:solidFill>
              <a:srgbClr val="303270"/>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 name="Freeform 9">
              <a:extLst>
                <a:ext uri="{FF2B5EF4-FFF2-40B4-BE49-F238E27FC236}">
                  <a16:creationId xmlns:a16="http://schemas.microsoft.com/office/drawing/2014/main" id="{19E54751-C565-AFAC-5B62-52E10B0DF2A6}"/>
                </a:ext>
              </a:extLst>
            </p:cNvPr>
            <p:cNvSpPr/>
            <p:nvPr/>
          </p:nvSpPr>
          <p:spPr>
            <a:xfrm>
              <a:off x="7922290" y="5251938"/>
              <a:ext cx="4269711" cy="1606062"/>
            </a:xfrm>
            <a:custGeom>
              <a:avLst/>
              <a:gdLst>
                <a:gd name="connsiteX0" fmla="*/ 0 w 4269711"/>
                <a:gd name="connsiteY0" fmla="*/ 0 h 1606062"/>
                <a:gd name="connsiteX1" fmla="*/ 1901720 w 4269711"/>
                <a:gd name="connsiteY1" fmla="*/ 0 h 1606062"/>
                <a:gd name="connsiteX2" fmla="*/ 4269711 w 4269711"/>
                <a:gd name="connsiteY2" fmla="*/ 0 h 1606062"/>
                <a:gd name="connsiteX3" fmla="*/ 4269711 w 4269711"/>
                <a:gd name="connsiteY3" fmla="*/ 1606062 h 1606062"/>
                <a:gd name="connsiteX4" fmla="*/ 3505781 w 4269711"/>
                <a:gd name="connsiteY4" fmla="*/ 1606062 h 1606062"/>
                <a:gd name="connsiteX5" fmla="*/ 3401140 w 426971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711" h="1606062">
                  <a:moveTo>
                    <a:pt x="0" y="0"/>
                  </a:moveTo>
                  <a:lnTo>
                    <a:pt x="1901720" y="0"/>
                  </a:lnTo>
                  <a:lnTo>
                    <a:pt x="4269711" y="0"/>
                  </a:lnTo>
                  <a:lnTo>
                    <a:pt x="4269711" y="1606062"/>
                  </a:lnTo>
                  <a:lnTo>
                    <a:pt x="3505781" y="1606062"/>
                  </a:lnTo>
                  <a:lnTo>
                    <a:pt x="3401140" y="1606062"/>
                  </a:lnTo>
                  <a:close/>
                </a:path>
              </a:pathLst>
            </a:custGeom>
            <a:solidFill>
              <a:srgbClr val="10B1ED"/>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Isosceles Triangle 8">
              <a:extLst>
                <a:ext uri="{FF2B5EF4-FFF2-40B4-BE49-F238E27FC236}">
                  <a16:creationId xmlns:a16="http://schemas.microsoft.com/office/drawing/2014/main" id="{700BEC4C-6430-BE49-10EE-F528175BA52B}"/>
                </a:ext>
              </a:extLst>
            </p:cNvPr>
            <p:cNvSpPr/>
            <p:nvPr/>
          </p:nvSpPr>
          <p:spPr>
            <a:xfrm>
              <a:off x="9788769" y="6142892"/>
              <a:ext cx="1582616" cy="715108"/>
            </a:xfrm>
            <a:prstGeom prst="triangle">
              <a:avLst>
                <a:gd name="adj" fmla="val 0"/>
              </a:avLst>
            </a:prstGeom>
            <a:solidFill>
              <a:srgbClr val="B5BA3F"/>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0" name="Picture 9">
            <a:extLst>
              <a:ext uri="{FF2B5EF4-FFF2-40B4-BE49-F238E27FC236}">
                <a16:creationId xmlns:a16="http://schemas.microsoft.com/office/drawing/2014/main" id="{59139DE9-224F-6101-9F7C-0B2BAFB5AF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3228" y="5812641"/>
            <a:ext cx="2669062" cy="1126639"/>
          </a:xfrm>
          <a:prstGeom prst="rect">
            <a:avLst/>
          </a:prstGeom>
        </p:spPr>
      </p:pic>
    </p:spTree>
    <p:extLst>
      <p:ext uri="{BB962C8B-B14F-4D97-AF65-F5344CB8AC3E}">
        <p14:creationId xmlns:p14="http://schemas.microsoft.com/office/powerpoint/2010/main" val="692207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wooden, wood&#10;&#10;Description automatically generated">
            <a:extLst>
              <a:ext uri="{FF2B5EF4-FFF2-40B4-BE49-F238E27FC236}">
                <a16:creationId xmlns:a16="http://schemas.microsoft.com/office/drawing/2014/main" id="{AFC90722-1B95-45DE-9B1C-C43C368087F5}"/>
              </a:ext>
            </a:extLst>
          </p:cNvPr>
          <p:cNvPicPr>
            <a:picLocks noChangeAspect="1"/>
          </p:cNvPicPr>
          <p:nvPr/>
        </p:nvPicPr>
        <p:blipFill rotWithShape="1">
          <a:blip r:embed="rId2">
            <a:extLst>
              <a:ext uri="{28A0092B-C50C-407E-A947-70E740481C1C}">
                <a14:useLocalDpi xmlns:a14="http://schemas.microsoft.com/office/drawing/2010/main" val="0"/>
              </a:ext>
            </a:extLst>
          </a:blip>
          <a:srcRect l="15998" r="28078" b="-1"/>
          <a:stretch/>
        </p:blipFill>
        <p:spPr>
          <a:xfrm>
            <a:off x="9357360" y="81293"/>
            <a:ext cx="2834638"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7" name="TextBox 6">
            <a:extLst>
              <a:ext uri="{FF2B5EF4-FFF2-40B4-BE49-F238E27FC236}">
                <a16:creationId xmlns:a16="http://schemas.microsoft.com/office/drawing/2014/main" id="{E5316CBE-B051-4D8B-A101-213F95EF6F08}"/>
              </a:ext>
            </a:extLst>
          </p:cNvPr>
          <p:cNvSpPr txBox="1"/>
          <p:nvPr/>
        </p:nvSpPr>
        <p:spPr>
          <a:xfrm>
            <a:off x="467360" y="304556"/>
            <a:ext cx="5308074" cy="535531"/>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0" normalizeH="0" baseline="0" noProof="0" dirty="0">
                <a:ln>
                  <a:noFill/>
                </a:ln>
                <a:solidFill>
                  <a:srgbClr val="373979"/>
                </a:solidFill>
                <a:effectLst/>
                <a:uLnTx/>
                <a:uFillTx/>
                <a:latin typeface="Gill Sans MT" panose="020B0502020104020203" pitchFamily="34" charset="0"/>
              </a:rPr>
              <a:t>The CERT </a:t>
            </a:r>
          </a:p>
        </p:txBody>
      </p:sp>
      <p:sp>
        <p:nvSpPr>
          <p:cNvPr id="9" name="TextBox 8">
            <a:extLst>
              <a:ext uri="{FF2B5EF4-FFF2-40B4-BE49-F238E27FC236}">
                <a16:creationId xmlns:a16="http://schemas.microsoft.com/office/drawing/2014/main" id="{7BC08577-90F0-4D42-A3A8-5EE5CA1A9D81}"/>
              </a:ext>
            </a:extLst>
          </p:cNvPr>
          <p:cNvSpPr txBox="1"/>
          <p:nvPr/>
        </p:nvSpPr>
        <p:spPr>
          <a:xfrm>
            <a:off x="467360" y="1031420"/>
            <a:ext cx="8623871" cy="4795159"/>
          </a:xfrm>
          <a:prstGeom prst="rect">
            <a:avLst/>
          </a:prstGeom>
          <a:noFill/>
        </p:spPr>
        <p:txBody>
          <a:bodyPr wrap="square">
            <a:spAutoFit/>
          </a:bodyPr>
          <a:lstStyle/>
          <a:p>
            <a:pPr marL="4572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2400" dirty="0">
                <a:solidFill>
                  <a:prstClr val="black"/>
                </a:solidFill>
                <a:latin typeface="Gill Sans MT" panose="020B0502020104020203" pitchFamily="34" charset="0"/>
              </a:rPr>
              <a:t>UCC set up the Computer Emergency Response Team (CERT).</a:t>
            </a:r>
          </a:p>
          <a:p>
            <a:pPr marL="457200" indent="-342900">
              <a:lnSpc>
                <a:spcPct val="90000"/>
              </a:lnSpc>
              <a:spcBef>
                <a:spcPts val="1000"/>
              </a:spcBef>
              <a:buFont typeface="Wingdings" panose="05000000000000000000" pitchFamily="2" charset="2"/>
              <a:buChar char="ü"/>
              <a:defRPr/>
            </a:pPr>
            <a:r>
              <a:rPr lang="en-US" sz="2400" dirty="0">
                <a:latin typeface="Gill Sans MT" panose="020B0502020104020203" pitchFamily="34" charset="0"/>
              </a:rPr>
              <a:t>This team has equipment and systems that can be used to track cyber related attacks or threats.</a:t>
            </a:r>
            <a:endParaRPr lang="en-US" sz="2400" dirty="0">
              <a:solidFill>
                <a:prstClr val="black"/>
              </a:solidFill>
              <a:latin typeface="Gill Sans MT" panose="020B0502020104020203" pitchFamily="34" charset="0"/>
            </a:endParaRPr>
          </a:p>
          <a:p>
            <a:pPr marL="4572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2400" dirty="0">
                <a:solidFill>
                  <a:prstClr val="black"/>
                </a:solidFill>
                <a:latin typeface="Gill Sans MT" panose="020B0502020104020203" pitchFamily="34" charset="0"/>
              </a:rPr>
              <a:t>This is comprised of highly trained forensic and IT experts. </a:t>
            </a:r>
          </a:p>
          <a:p>
            <a:pPr marL="4572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2400" dirty="0">
                <a:solidFill>
                  <a:prstClr val="black"/>
                </a:solidFill>
                <a:latin typeface="Gill Sans MT" panose="020B0502020104020203" pitchFamily="34" charset="0"/>
              </a:rPr>
              <a:t>They operate an IT lab, that conducts forensic extractions from electronic devices, such as phones, laptops.</a:t>
            </a:r>
          </a:p>
          <a:p>
            <a:pPr marL="4572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US" sz="2400" dirty="0">
                <a:solidFill>
                  <a:prstClr val="black"/>
                </a:solidFill>
                <a:latin typeface="Gill Sans MT" panose="020B0502020104020203" pitchFamily="34" charset="0"/>
              </a:rPr>
              <a:t>The team also handles complaints related to social media. They guide complainants in forwarding complaints to Facebook, Twitter and other social media companies.</a:t>
            </a:r>
          </a:p>
          <a:p>
            <a:pPr marL="4572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GB" sz="2400" dirty="0"/>
              <a:t>Using the GSMA database, UCC supports security agencies in tracking stolen or other illegitimate  communication devices.</a:t>
            </a:r>
            <a:endParaRPr lang="en-US" sz="2400" dirty="0"/>
          </a:p>
          <a:p>
            <a:pPr marL="114300" marR="0" lvl="0" algn="l" defTabSz="914400" rtl="0" eaLnBrk="1" fontAlgn="auto" latinLnBrk="0" hangingPunct="1">
              <a:lnSpc>
                <a:spcPct val="90000"/>
              </a:lnSpc>
              <a:spcBef>
                <a:spcPts val="100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Gill Sans MT" panose="020B0502020104020203" pitchFamily="34" charset="0"/>
            </a:endParaRPr>
          </a:p>
        </p:txBody>
      </p:sp>
      <p:grpSp>
        <p:nvGrpSpPr>
          <p:cNvPr id="12" name="Group 11">
            <a:extLst>
              <a:ext uri="{FF2B5EF4-FFF2-40B4-BE49-F238E27FC236}">
                <a16:creationId xmlns:a16="http://schemas.microsoft.com/office/drawing/2014/main" id="{E9D93548-F775-4978-8EA6-105AD9550307}"/>
              </a:ext>
            </a:extLst>
          </p:cNvPr>
          <p:cNvGrpSpPr/>
          <p:nvPr/>
        </p:nvGrpSpPr>
        <p:grpSpPr>
          <a:xfrm>
            <a:off x="1" y="5724476"/>
            <a:ext cx="12192000" cy="1214804"/>
            <a:chOff x="1" y="5251938"/>
            <a:chExt cx="12192000" cy="1606062"/>
          </a:xfrm>
        </p:grpSpPr>
        <p:sp>
          <p:nvSpPr>
            <p:cNvPr id="13" name="Freeform 7">
              <a:extLst>
                <a:ext uri="{FF2B5EF4-FFF2-40B4-BE49-F238E27FC236}">
                  <a16:creationId xmlns:a16="http://schemas.microsoft.com/office/drawing/2014/main" id="{1DB409D0-04A7-420C-8DF5-ACAC737B943C}"/>
                </a:ext>
              </a:extLst>
            </p:cNvPr>
            <p:cNvSpPr/>
            <p:nvPr/>
          </p:nvSpPr>
          <p:spPr>
            <a:xfrm>
              <a:off x="1" y="5251938"/>
              <a:ext cx="5130271" cy="1606062"/>
            </a:xfrm>
            <a:custGeom>
              <a:avLst/>
              <a:gdLst>
                <a:gd name="connsiteX0" fmla="*/ 0 w 5130271"/>
                <a:gd name="connsiteY0" fmla="*/ 0 h 1606062"/>
                <a:gd name="connsiteX1" fmla="*/ 1742116 w 5130271"/>
                <a:gd name="connsiteY1" fmla="*/ 0 h 1606062"/>
                <a:gd name="connsiteX2" fmla="*/ 2052449 w 5130271"/>
                <a:gd name="connsiteY2" fmla="*/ 0 h 1606062"/>
                <a:gd name="connsiteX3" fmla="*/ 5130271 w 5130271"/>
                <a:gd name="connsiteY3" fmla="*/ 1606062 h 1606062"/>
                <a:gd name="connsiteX4" fmla="*/ 95947 w 5130271"/>
                <a:gd name="connsiteY4" fmla="*/ 1606062 h 1606062"/>
                <a:gd name="connsiteX5" fmla="*/ 0 w 513027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30271" h="1606062">
                  <a:moveTo>
                    <a:pt x="0" y="0"/>
                  </a:moveTo>
                  <a:lnTo>
                    <a:pt x="1742116" y="0"/>
                  </a:lnTo>
                  <a:lnTo>
                    <a:pt x="2052449" y="0"/>
                  </a:lnTo>
                  <a:lnTo>
                    <a:pt x="5130271" y="1606062"/>
                  </a:lnTo>
                  <a:lnTo>
                    <a:pt x="95947" y="1606062"/>
                  </a:lnTo>
                  <a:lnTo>
                    <a:pt x="0" y="1606062"/>
                  </a:lnTo>
                  <a:close/>
                </a:path>
              </a:pathLst>
            </a:custGeom>
            <a:solidFill>
              <a:srgbClr val="FB802C"/>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Freeform 8">
              <a:extLst>
                <a:ext uri="{FF2B5EF4-FFF2-40B4-BE49-F238E27FC236}">
                  <a16:creationId xmlns:a16="http://schemas.microsoft.com/office/drawing/2014/main" id="{A0345D40-533B-4CE0-BD5A-EA6B3C5BE584}"/>
                </a:ext>
              </a:extLst>
            </p:cNvPr>
            <p:cNvSpPr/>
            <p:nvPr/>
          </p:nvSpPr>
          <p:spPr>
            <a:xfrm>
              <a:off x="2052450" y="5251938"/>
              <a:ext cx="9270980" cy="1606062"/>
            </a:xfrm>
            <a:custGeom>
              <a:avLst/>
              <a:gdLst>
                <a:gd name="connsiteX0" fmla="*/ 0 w 9270980"/>
                <a:gd name="connsiteY0" fmla="*/ 0 h 1606062"/>
                <a:gd name="connsiteX1" fmla="*/ 5869840 w 9270980"/>
                <a:gd name="connsiteY1" fmla="*/ 0 h 1606062"/>
                <a:gd name="connsiteX2" fmla="*/ 9270980 w 9270980"/>
                <a:gd name="connsiteY2" fmla="*/ 1606062 h 1606062"/>
                <a:gd name="connsiteX3" fmla="*/ 3077822 w 9270980"/>
                <a:gd name="connsiteY3" fmla="*/ 1606062 h 1606062"/>
                <a:gd name="connsiteX4" fmla="*/ 0 w 9270980"/>
                <a:gd name="connsiteY4" fmla="*/ 0 h 1606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0980" h="1606062">
                  <a:moveTo>
                    <a:pt x="0" y="0"/>
                  </a:moveTo>
                  <a:lnTo>
                    <a:pt x="5869840" y="0"/>
                  </a:lnTo>
                  <a:lnTo>
                    <a:pt x="9270980" y="1606062"/>
                  </a:lnTo>
                  <a:lnTo>
                    <a:pt x="3077822" y="1606062"/>
                  </a:lnTo>
                  <a:lnTo>
                    <a:pt x="0" y="0"/>
                  </a:lnTo>
                  <a:close/>
                </a:path>
              </a:pathLst>
            </a:custGeom>
            <a:solidFill>
              <a:srgbClr val="303270"/>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Freeform 9">
              <a:extLst>
                <a:ext uri="{FF2B5EF4-FFF2-40B4-BE49-F238E27FC236}">
                  <a16:creationId xmlns:a16="http://schemas.microsoft.com/office/drawing/2014/main" id="{3D15B250-5764-4871-929F-D3AC24891568}"/>
                </a:ext>
              </a:extLst>
            </p:cNvPr>
            <p:cNvSpPr/>
            <p:nvPr/>
          </p:nvSpPr>
          <p:spPr>
            <a:xfrm>
              <a:off x="7922290" y="5251938"/>
              <a:ext cx="4269711" cy="1606062"/>
            </a:xfrm>
            <a:custGeom>
              <a:avLst/>
              <a:gdLst>
                <a:gd name="connsiteX0" fmla="*/ 0 w 4269711"/>
                <a:gd name="connsiteY0" fmla="*/ 0 h 1606062"/>
                <a:gd name="connsiteX1" fmla="*/ 1901720 w 4269711"/>
                <a:gd name="connsiteY1" fmla="*/ 0 h 1606062"/>
                <a:gd name="connsiteX2" fmla="*/ 4269711 w 4269711"/>
                <a:gd name="connsiteY2" fmla="*/ 0 h 1606062"/>
                <a:gd name="connsiteX3" fmla="*/ 4269711 w 4269711"/>
                <a:gd name="connsiteY3" fmla="*/ 1606062 h 1606062"/>
                <a:gd name="connsiteX4" fmla="*/ 3505781 w 4269711"/>
                <a:gd name="connsiteY4" fmla="*/ 1606062 h 1606062"/>
                <a:gd name="connsiteX5" fmla="*/ 3401140 w 4269711"/>
                <a:gd name="connsiteY5" fmla="*/ 1606062 h 160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9711" h="1606062">
                  <a:moveTo>
                    <a:pt x="0" y="0"/>
                  </a:moveTo>
                  <a:lnTo>
                    <a:pt x="1901720" y="0"/>
                  </a:lnTo>
                  <a:lnTo>
                    <a:pt x="4269711" y="0"/>
                  </a:lnTo>
                  <a:lnTo>
                    <a:pt x="4269711" y="1606062"/>
                  </a:lnTo>
                  <a:lnTo>
                    <a:pt x="3505781" y="1606062"/>
                  </a:lnTo>
                  <a:lnTo>
                    <a:pt x="3401140" y="1606062"/>
                  </a:lnTo>
                  <a:close/>
                </a:path>
              </a:pathLst>
            </a:custGeom>
            <a:solidFill>
              <a:srgbClr val="10B1ED"/>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Isosceles Triangle 15">
              <a:extLst>
                <a:ext uri="{FF2B5EF4-FFF2-40B4-BE49-F238E27FC236}">
                  <a16:creationId xmlns:a16="http://schemas.microsoft.com/office/drawing/2014/main" id="{F27BAAAC-3401-42A6-921F-9B3FDEAF9B73}"/>
                </a:ext>
              </a:extLst>
            </p:cNvPr>
            <p:cNvSpPr/>
            <p:nvPr/>
          </p:nvSpPr>
          <p:spPr>
            <a:xfrm>
              <a:off x="9788769" y="6142892"/>
              <a:ext cx="1582616" cy="715108"/>
            </a:xfrm>
            <a:prstGeom prst="triangle">
              <a:avLst>
                <a:gd name="adj" fmla="val 0"/>
              </a:avLst>
            </a:prstGeom>
            <a:solidFill>
              <a:srgbClr val="B5BA3F"/>
            </a:solidFill>
            <a:ln w="12700" cap="flat" cmpd="sng" algn="ctr">
              <a:noFill/>
              <a:prstDash val="solid"/>
              <a:miter lim="800000"/>
            </a:ln>
            <a:effectLst/>
            <a:scene3d>
              <a:camera prst="orthographicFront"/>
              <a:lightRig rig="threePt" dir="t"/>
            </a:scene3d>
            <a:sp3d>
              <a:bevelT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17" name="Picture 16">
            <a:extLst>
              <a:ext uri="{FF2B5EF4-FFF2-40B4-BE49-F238E27FC236}">
                <a16:creationId xmlns:a16="http://schemas.microsoft.com/office/drawing/2014/main" id="{889946DE-D809-4372-ABC4-0B32514A0A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3228" y="5724476"/>
            <a:ext cx="2669062" cy="1126639"/>
          </a:xfrm>
          <a:prstGeom prst="rect">
            <a:avLst/>
          </a:prstGeom>
        </p:spPr>
      </p:pic>
    </p:spTree>
    <p:extLst>
      <p:ext uri="{BB962C8B-B14F-4D97-AF65-F5344CB8AC3E}">
        <p14:creationId xmlns:p14="http://schemas.microsoft.com/office/powerpoint/2010/main" val="2742181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802</TotalTime>
  <Words>1245</Words>
  <Application>Microsoft Office PowerPoint</Application>
  <PresentationFormat>Widescreen</PresentationFormat>
  <Paragraphs>105</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Aptos</vt:lpstr>
      <vt:lpstr>Arial</vt:lpstr>
      <vt:lpstr>Calibri</vt:lpstr>
      <vt:lpstr>Gill Sans MT</vt:lpstr>
      <vt:lpstr>Segoe UI</vt:lpstr>
      <vt:lpstr>Segoe UI Black</vt:lpstr>
      <vt:lpstr>Segoe UI Light</vt:lpstr>
      <vt:lpstr>Tahoma</vt:lpstr>
      <vt:lpstr>Wingdings</vt:lpstr>
      <vt:lpstr>1_Office Theme</vt:lpstr>
      <vt:lpstr>PowerPoint Presentation</vt:lpstr>
      <vt:lpstr>PowerPoint Presentation</vt:lpstr>
      <vt:lpstr>PowerPoint Presentation</vt:lpstr>
      <vt:lpstr>The Set-up of UCC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QUOTE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Ibrahim Bbossa</dc:creator>
  <cp:lastModifiedBy>Dr. Abudu-Sallam Waiswa</cp:lastModifiedBy>
  <cp:revision>43</cp:revision>
  <dcterms:created xsi:type="dcterms:W3CDTF">2021-08-12T10:26:31Z</dcterms:created>
  <dcterms:modified xsi:type="dcterms:W3CDTF">2024-06-21T07:09:26Z</dcterms:modified>
</cp:coreProperties>
</file>