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330" r:id="rId3"/>
    <p:sldId id="391" r:id="rId4"/>
    <p:sldId id="368" r:id="rId5"/>
    <p:sldId id="372" r:id="rId6"/>
    <p:sldId id="370" r:id="rId7"/>
    <p:sldId id="373" r:id="rId8"/>
    <p:sldId id="374" r:id="rId9"/>
    <p:sldId id="375" r:id="rId10"/>
    <p:sldId id="381" r:id="rId11"/>
    <p:sldId id="379" r:id="rId12"/>
    <p:sldId id="390" r:id="rId13"/>
    <p:sldId id="380" r:id="rId14"/>
    <p:sldId id="395" r:id="rId15"/>
    <p:sldId id="396" r:id="rId16"/>
    <p:sldId id="389" r:id="rId17"/>
    <p:sldId id="394" r:id="rId18"/>
    <p:sldId id="382" r:id="rId19"/>
    <p:sldId id="400" r:id="rId20"/>
    <p:sldId id="385" r:id="rId21"/>
    <p:sldId id="387" r:id="rId22"/>
    <p:sldId id="398" r:id="rId23"/>
    <p:sldId id="399" r:id="rId24"/>
    <p:sldId id="403" r:id="rId25"/>
    <p:sldId id="401" r:id="rId26"/>
    <p:sldId id="402" r:id="rId27"/>
    <p:sldId id="404" r:id="rId28"/>
    <p:sldId id="397" r:id="rId29"/>
    <p:sldId id="388" r:id="rId30"/>
    <p:sldId id="405" r:id="rId31"/>
  </p:sldIdLst>
  <p:sldSz cx="12192000" cy="6858000"/>
  <p:notesSz cx="6858000" cy="9144000"/>
  <p:embeddedFontLst>
    <p:embeddedFont>
      <p:font typeface="Verdana" panose="020B0604030504040204" pitchFamily="34" charset="0"/>
      <p:regular r:id="rId33"/>
      <p:bold r:id="rId34"/>
      <p:italic r:id="rId35"/>
      <p:boldItalic r:id="rId36"/>
    </p:embeddedFont>
    <p:embeddedFont>
      <p:font typeface="Tahoma" panose="020B0604030504040204" pitchFamily="34" charset="0"/>
      <p:regular r:id="rId37"/>
      <p:bold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B22"/>
    <a:srgbClr val="F45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7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052555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lang="en-US" dirty="0"/>
          </a:p>
        </p:txBody>
      </p:sp>
    </p:spTree>
    <p:extLst>
      <p:ext uri="{BB962C8B-B14F-4D97-AF65-F5344CB8AC3E}">
        <p14:creationId xmlns:p14="http://schemas.microsoft.com/office/powerpoint/2010/main" val="182523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pic>
        <p:nvPicPr>
          <p:cNvPr id="2" name="Picture 1"/>
          <p:cNvPicPr>
            <a:picLocks noChangeAspect="1"/>
          </p:cNvPicPr>
          <p:nvPr userDrawn="1"/>
        </p:nvPicPr>
        <p:blipFill rotWithShape="1">
          <a:blip r:embed="rId2"/>
          <a:srcRect r="51608" b="50086"/>
          <a:stretch>
            <a:fillRect/>
          </a:stretch>
        </p:blipFill>
        <p:spPr bwMode="auto">
          <a:xfrm>
            <a:off x="213733" y="6044596"/>
            <a:ext cx="2943922" cy="813404"/>
          </a:xfrm>
          <a:prstGeom prst="rect">
            <a:avLst/>
          </a:prstGeom>
          <a:ln>
            <a:noFill/>
          </a:ln>
        </p:spPr>
      </p:pic>
      <p:grpSp>
        <p:nvGrpSpPr>
          <p:cNvPr id="3" name="Google Shape;174;p4"/>
          <p:cNvGrpSpPr/>
          <p:nvPr userDrawn="1"/>
        </p:nvGrpSpPr>
        <p:grpSpPr>
          <a:xfrm>
            <a:off x="8563275" y="5820937"/>
            <a:ext cx="3657600" cy="1037062"/>
            <a:chOff x="9815830" y="5445760"/>
            <a:chExt cx="2376170" cy="1412240"/>
          </a:xfrm>
        </p:grpSpPr>
        <p:sp>
          <p:nvSpPr>
            <p:cNvPr id="4" name="Google Shape;175;p4"/>
            <p:cNvSpPr/>
            <p:nvPr/>
          </p:nvSpPr>
          <p:spPr>
            <a:xfrm>
              <a:off x="9815830" y="5674360"/>
              <a:ext cx="2376170" cy="1183640"/>
            </a:xfrm>
            <a:custGeom>
              <a:avLst/>
              <a:gdLst/>
              <a:ahLst/>
              <a:cxnLst/>
              <a:rect l="l" t="t" r="r" b="b"/>
              <a:pathLst>
                <a:path w="2376421" h="1183905" extrusionOk="0">
                  <a:moveTo>
                    <a:pt x="2376421" y="0"/>
                  </a:moveTo>
                  <a:lnTo>
                    <a:pt x="2376421" y="1183905"/>
                  </a:lnTo>
                  <a:lnTo>
                    <a:pt x="2360916" y="1183521"/>
                  </a:lnTo>
                  <a:cubicBezTo>
                    <a:pt x="2137515" y="1179806"/>
                    <a:pt x="0" y="1183905"/>
                    <a:pt x="0" y="1183905"/>
                  </a:cubicBezTo>
                  <a:lnTo>
                    <a:pt x="2376421" y="0"/>
                  </a:lnTo>
                  <a:close/>
                </a:path>
              </a:pathLst>
            </a:custGeom>
            <a:solidFill>
              <a:srgbClr val="E0CB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5" name="Google Shape;176;p4"/>
            <p:cNvSpPr/>
            <p:nvPr/>
          </p:nvSpPr>
          <p:spPr>
            <a:xfrm>
              <a:off x="10105390" y="5445760"/>
              <a:ext cx="2086610" cy="1410970"/>
            </a:xfrm>
            <a:custGeom>
              <a:avLst/>
              <a:gdLst/>
              <a:ahLst/>
              <a:cxnLst/>
              <a:rect l="l" t="t" r="r" b="b"/>
              <a:pathLst>
                <a:path w="2087163" h="1411182" extrusionOk="0">
                  <a:moveTo>
                    <a:pt x="2087163" y="0"/>
                  </a:moveTo>
                  <a:lnTo>
                    <a:pt x="2087163" y="1411182"/>
                  </a:lnTo>
                  <a:lnTo>
                    <a:pt x="2087108" y="1411182"/>
                  </a:lnTo>
                  <a:lnTo>
                    <a:pt x="2072488" y="1410799"/>
                  </a:lnTo>
                  <a:cubicBezTo>
                    <a:pt x="1872712" y="1407203"/>
                    <a:pt x="118661" y="1410927"/>
                    <a:pt x="5705" y="1411171"/>
                  </a:cubicBezTo>
                  <a:lnTo>
                    <a:pt x="711" y="1411182"/>
                  </a:lnTo>
                  <a:lnTo>
                    <a:pt x="0" y="1411182"/>
                  </a:lnTo>
                  <a:lnTo>
                    <a:pt x="2087163" y="0"/>
                  </a:lnTo>
                  <a:close/>
                </a:path>
              </a:pathLst>
            </a:custGeom>
            <a:solidFill>
              <a:srgbClr val="F4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5183188" y="987425"/>
            <a:ext cx="6172200" cy="4873625"/>
          </a:xfrm>
          <a:prstGeom prst="rect">
            <a:avLst/>
          </a:prstGeom>
          <a:noFill/>
          <a:ln>
            <a:noFill/>
          </a:ln>
        </p:spPr>
      </p:sp>
      <p:sp>
        <p:nvSpPr>
          <p:cNvPr id="68" name="Google Shape;68;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3" name="Google Shape;1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4" name="Google Shape;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mailto:skayondo@ortusadvocates.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
          <p:cNvGrpSpPr/>
          <p:nvPr/>
        </p:nvGrpSpPr>
        <p:grpSpPr>
          <a:xfrm>
            <a:off x="0" y="-34039"/>
            <a:ext cx="12192000" cy="6892039"/>
            <a:chOff x="106017" y="11450"/>
            <a:chExt cx="10149976" cy="6892040"/>
          </a:xfrm>
        </p:grpSpPr>
        <p:pic>
          <p:nvPicPr>
            <p:cNvPr id="147" name="Google Shape;147;p1"/>
            <p:cNvPicPr preferRelativeResize="0"/>
            <p:nvPr/>
          </p:nvPicPr>
          <p:blipFill rotWithShape="1">
            <a:blip r:embed="rId3"/>
            <a:srcRect l="5886" t="9373" r="30076" b="6200"/>
            <a:stretch>
              <a:fillRect/>
            </a:stretch>
          </p:blipFill>
          <p:spPr>
            <a:xfrm>
              <a:off x="106017" y="11450"/>
              <a:ext cx="10149976" cy="6892040"/>
            </a:xfrm>
            <a:prstGeom prst="rect">
              <a:avLst/>
            </a:prstGeom>
            <a:noFill/>
            <a:ln>
              <a:noFill/>
            </a:ln>
          </p:spPr>
        </p:pic>
        <p:pic>
          <p:nvPicPr>
            <p:cNvPr id="148" name="Google Shape;148;p1"/>
            <p:cNvPicPr preferRelativeResize="0"/>
            <p:nvPr/>
          </p:nvPicPr>
          <p:blipFill rotWithShape="1">
            <a:blip r:embed="rId4"/>
            <a:srcRect l="5013" t="1806" r="60215" b="90557"/>
            <a:stretch>
              <a:fillRect/>
            </a:stretch>
          </p:blipFill>
          <p:spPr>
            <a:xfrm>
              <a:off x="106017" y="11450"/>
              <a:ext cx="2781300" cy="972055"/>
            </a:xfrm>
            <a:prstGeom prst="rect">
              <a:avLst/>
            </a:prstGeom>
            <a:noFill/>
            <a:ln>
              <a:noFill/>
            </a:ln>
          </p:spPr>
        </p:pic>
      </p:grpSp>
      <p:sp>
        <p:nvSpPr>
          <p:cNvPr id="149" name="Google Shape;149;p1"/>
          <p:cNvSpPr txBox="1">
            <a:spLocks noGrp="1"/>
          </p:cNvSpPr>
          <p:nvPr>
            <p:ph type="title"/>
          </p:nvPr>
        </p:nvSpPr>
        <p:spPr>
          <a:xfrm>
            <a:off x="521335" y="1697355"/>
            <a:ext cx="10254615" cy="133096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600"/>
              <a:buFont typeface="Calibri" panose="020F0502020204030204"/>
              <a:buNone/>
            </a:pPr>
            <a:r>
              <a:rPr lang="en-US" sz="3600" dirty="0" smtClean="0">
                <a:solidFill>
                  <a:schemeClr val="bg1"/>
                </a:solidFill>
                <a:sym typeface="+mn-ea"/>
              </a:rPr>
              <a:t>THE LEGAL </a:t>
            </a:r>
            <a:r>
              <a:rPr lang="en-US" sz="3600" dirty="0">
                <a:solidFill>
                  <a:schemeClr val="bg1"/>
                </a:solidFill>
                <a:sym typeface="+mn-ea"/>
              </a:rPr>
              <a:t>FRAMEWORK </a:t>
            </a:r>
            <a:r>
              <a:rPr lang="en-US" sz="3600" dirty="0" smtClean="0">
                <a:solidFill>
                  <a:schemeClr val="bg1"/>
                </a:solidFill>
                <a:sym typeface="+mn-ea"/>
              </a:rPr>
              <a:t>GOVERNING</a:t>
            </a:r>
            <a:r>
              <a:rPr lang="en-US" sz="3600" dirty="0" smtClean="0">
                <a:solidFill>
                  <a:schemeClr val="bg1"/>
                </a:solidFill>
                <a:sym typeface="+mn-ea"/>
              </a:rPr>
              <a:t> </a:t>
            </a:r>
            <a:r>
              <a:rPr lang="en-US" sz="3600" dirty="0">
                <a:solidFill>
                  <a:schemeClr val="bg1"/>
                </a:solidFill>
                <a:sym typeface="+mn-ea"/>
              </a:rPr>
              <a:t>CYBERCRIME</a:t>
            </a:r>
            <a:endParaRPr lang="en-US" sz="3600" dirty="0">
              <a:solidFill>
                <a:schemeClr val="bg1"/>
              </a:solidFill>
              <a:latin typeface="+mj-lt"/>
              <a:ea typeface="Calibri" panose="020F0502020204030204"/>
              <a:cs typeface="Calibri" panose="020F0502020204030204"/>
              <a:sym typeface="+mn-ea"/>
            </a:endParaRPr>
          </a:p>
        </p:txBody>
      </p:sp>
      <p:sp>
        <p:nvSpPr>
          <p:cNvPr id="150" name="Google Shape;150;p1"/>
          <p:cNvSpPr txBox="1">
            <a:spLocks noGrp="1"/>
          </p:cNvSpPr>
          <p:nvPr>
            <p:ph type="body" idx="1"/>
          </p:nvPr>
        </p:nvSpPr>
        <p:spPr>
          <a:xfrm>
            <a:off x="1230449" y="4391111"/>
            <a:ext cx="9023684" cy="18622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888888"/>
              </a:buClr>
              <a:buSzPts val="1400"/>
              <a:buNone/>
            </a:pPr>
            <a:endParaRPr lang="en-US" b="1" dirty="0">
              <a:solidFill>
                <a:srgbClr val="F2F2F2"/>
              </a:solidFill>
              <a:latin typeface="+mj-lt"/>
            </a:endParaRPr>
          </a:p>
          <a:p>
            <a:pPr marL="0" lvl="0" indent="0" algn="ctr" rtl="0">
              <a:lnSpc>
                <a:spcPct val="90000"/>
              </a:lnSpc>
              <a:spcBef>
                <a:spcPts val="1000"/>
              </a:spcBef>
              <a:spcAft>
                <a:spcPts val="0"/>
              </a:spcAft>
              <a:buClr>
                <a:srgbClr val="888888"/>
              </a:buClr>
              <a:buSzPts val="1400"/>
              <a:buNone/>
            </a:pPr>
            <a:r>
              <a:rPr lang="en-US" b="1" dirty="0">
                <a:solidFill>
                  <a:srgbClr val="F2F2F2"/>
                </a:solidFill>
                <a:latin typeface="+mj-lt"/>
              </a:rPr>
              <a:t> Partner </a:t>
            </a:r>
            <a:endParaRPr lang="en-US" dirty="0">
              <a:latin typeface="+mj-lt"/>
            </a:endParaRPr>
          </a:p>
        </p:txBody>
      </p:sp>
      <p:sp>
        <p:nvSpPr>
          <p:cNvPr id="2" name="Google Shape;149;p1"/>
          <p:cNvSpPr txBox="1"/>
          <p:nvPr/>
        </p:nvSpPr>
        <p:spPr>
          <a:xfrm>
            <a:off x="708473" y="3778147"/>
            <a:ext cx="10067636" cy="75860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panose="020F0502020204030204"/>
              <a:buNone/>
              <a:defRPr sz="6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Clr>
                <a:schemeClr val="lt1"/>
              </a:buClr>
              <a:buSzPts val="6600"/>
            </a:pPr>
            <a:r>
              <a:rPr lang="en-US" sz="3000" dirty="0">
                <a:solidFill>
                  <a:schemeClr val="lt1"/>
                </a:solidFill>
                <a:latin typeface="+mj-lt"/>
              </a:rPr>
              <a:t>Silver Kayondo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0" y="1812925"/>
            <a:ext cx="9142730" cy="3758565"/>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The Act aims to curb the spread of pornography by imposing severe penalties for its production, distribution, and consumption, thereby combatting cyber stalking and harassment, while also safeguarding societal morals and minor’s welfare.</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b="1" dirty="0">
                <a:sym typeface="+mn-ea"/>
              </a:rPr>
              <a:t>Section 13 </a:t>
            </a:r>
            <a:r>
              <a:rPr lang="en-US" sz="2000" dirty="0">
                <a:sym typeface="+mn-ea"/>
              </a:rPr>
              <a:t>prohibits activities like producing, distributing, broadcasting or facilitating access to pornography with violations leading to decade long imprisonment.</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Furthermore, </a:t>
            </a:r>
            <a:r>
              <a:rPr lang="en-US" sz="2000" b="1" dirty="0">
                <a:sym typeface="+mn-ea"/>
              </a:rPr>
              <a:t>Section 14(1) </a:t>
            </a:r>
            <a:r>
              <a:rPr lang="en-US" sz="2000" dirty="0">
                <a:sym typeface="+mn-ea"/>
              </a:rPr>
              <a:t>intensifies penalties for offenses involving child pornography, aligning legal consequences with the gravity of the crime and should be read together with S.23 CMA that provides for the offence of child pornography. </a:t>
            </a:r>
            <a:r>
              <a:rPr lang="en-US" sz="2000" b="1" dirty="0">
                <a:sym typeface="+mn-ea"/>
              </a:rPr>
              <a:t>Uganda v. Emin Baro.</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9900" indent="-457200">
              <a:lnSpc>
                <a:spcPct val="100000"/>
              </a:lnSpc>
              <a:spcBef>
                <a:spcPts val="1090"/>
              </a:spcBef>
              <a:buFont typeface="Arial" panose="020B0604020202020204" pitchFamily="34" charset="0"/>
              <a:buChar char="•"/>
            </a:pPr>
            <a:endParaRPr lang="en-US" sz="2800" spc="-5" dirty="0">
              <a:latin typeface="+mj-lt"/>
              <a:cs typeface="Verdana" panose="020B0604030504040204"/>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Anti-Pornography Act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461770"/>
            <a:ext cx="11323955" cy="3624580"/>
          </a:xfrm>
          <a:prstGeom prst="rect">
            <a:avLst/>
          </a:prstGeom>
          <a:noFill/>
        </p:spPr>
        <p:txBody>
          <a:bodyPr wrap="square" rtlCol="0">
            <a:noAutofit/>
          </a:bodyPr>
          <a:lstStyle/>
          <a:p>
            <a:pPr marL="469900" indent="-457200">
              <a:lnSpc>
                <a:spcPct val="100000"/>
              </a:lnSpc>
              <a:spcBef>
                <a:spcPts val="1090"/>
              </a:spcBef>
              <a:buFont typeface="Arial" panose="020B0604020202020204" pitchFamily="34" charset="0"/>
              <a:buChar char="•"/>
            </a:pPr>
            <a:r>
              <a:rPr lang="en-US" sz="2000" dirty="0">
                <a:sym typeface="+mn-ea"/>
              </a:rPr>
              <a:t>It introduces significant tensions between national security imperatives and individual privacy rights guaranteed in Article 27 of the Constitution.</a:t>
            </a:r>
            <a:endParaRPr lang="en-US" sz="2000" dirty="0"/>
          </a:p>
          <a:p>
            <a:pPr marL="469900" indent="-457200">
              <a:lnSpc>
                <a:spcPct val="100000"/>
              </a:lnSpc>
              <a:spcBef>
                <a:spcPts val="1090"/>
              </a:spcBef>
              <a:buFont typeface="Arial" panose="020B0604020202020204" pitchFamily="34" charset="0"/>
              <a:buChar char="•"/>
            </a:pPr>
            <a:r>
              <a:rPr lang="en-US" sz="2000" b="1" dirty="0">
                <a:sym typeface="+mn-ea"/>
              </a:rPr>
              <a:t>Section 3</a:t>
            </a:r>
            <a:r>
              <a:rPr lang="en-US" sz="2000" dirty="0">
                <a:sym typeface="+mn-ea"/>
              </a:rPr>
              <a:t> of the Act, the Minister of security is obliged to establish and maintain a communication interception Monitoring Centre to capture such acts of terrorism. </a:t>
            </a:r>
            <a:endParaRPr lang="en-US" sz="2000" dirty="0"/>
          </a:p>
          <a:p>
            <a:pPr marL="469900" indent="-457200">
              <a:lnSpc>
                <a:spcPct val="100000"/>
              </a:lnSpc>
              <a:spcBef>
                <a:spcPts val="1090"/>
              </a:spcBef>
              <a:buFont typeface="Arial" panose="020B0604020202020204" pitchFamily="34" charset="0"/>
              <a:buChar char="•"/>
            </a:pPr>
            <a:r>
              <a:rPr lang="en-US" sz="2000" dirty="0">
                <a:sym typeface="+mn-ea"/>
              </a:rPr>
              <a:t>Section 7, Section 19 (5), Section 19 (4), Section 8, Section 10, Section 11, and section 15 are related to the interception of communications, obligations on  telecommunications and internet service providers, decryption of communications, data retention, and transparency requirements. This tackles ransomware attacks, a type of malware that encrypts a victim’s files, with the attacker then demanding a ransom from the victim to restore access to the data upon payment.</a:t>
            </a:r>
            <a:endParaRPr lang="en-US" sz="2000" dirty="0"/>
          </a:p>
          <a:p>
            <a:pPr marL="469900" indent="-457200">
              <a:lnSpc>
                <a:spcPct val="100000"/>
              </a:lnSpc>
              <a:spcBef>
                <a:spcPts val="1090"/>
              </a:spcBef>
              <a:buFont typeface="Arial" panose="020B0604020202020204" pitchFamily="34" charset="0"/>
              <a:buChar char="•"/>
            </a:pPr>
            <a:r>
              <a:rPr lang="en-US" sz="2000" b="1" dirty="0">
                <a:sym typeface="+mn-ea"/>
              </a:rPr>
              <a:t>Section 9  </a:t>
            </a:r>
            <a:r>
              <a:rPr lang="en-US" sz="2000" dirty="0">
                <a:sym typeface="+mn-ea"/>
              </a:rPr>
              <a:t>provides that </a:t>
            </a:r>
            <a:r>
              <a:rPr lang="en-GB" sz="2000" dirty="0">
                <a:sym typeface="+mn-ea"/>
              </a:rPr>
              <a:t>telecommunications service providers also have a duty to ensure that subscribers register their SIM-cards and provide service providers with comprehensive information about e.g. their identity and address. </a:t>
            </a:r>
            <a:endParaRPr lang="en-US" sz="2000" spc="-5" dirty="0">
              <a:latin typeface="+mj-lt"/>
              <a:cs typeface="Verdana" panose="020B0604030504040204"/>
            </a:endParaRPr>
          </a:p>
        </p:txBody>
      </p:sp>
      <p:sp>
        <p:nvSpPr>
          <p:cNvPr id="9" name="TextBox 8"/>
          <p:cNvSpPr txBox="1"/>
          <p:nvPr/>
        </p:nvSpPr>
        <p:spPr>
          <a:xfrm>
            <a:off x="1137285" y="349885"/>
            <a:ext cx="10098405" cy="97726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Regulation of Interception of </a:t>
            </a:r>
            <a:r>
              <a:rPr lang="en-US" sz="3200" b="1" dirty="0" smtClean="0">
                <a:solidFill>
                  <a:srgbClr val="F05B22"/>
                </a:solidFill>
                <a:latin typeface="+mj-lt"/>
                <a:ea typeface="Tahoma" panose="020B0604030504040204"/>
                <a:cs typeface="Tahoma" panose="020B0604030504040204"/>
              </a:rPr>
              <a:t>Communications </a:t>
            </a:r>
            <a:r>
              <a:rPr lang="en-US" sz="3200" b="1" dirty="0">
                <a:solidFill>
                  <a:srgbClr val="F05B22"/>
                </a:solidFill>
                <a:latin typeface="+mj-lt"/>
                <a:ea typeface="Tahoma" panose="020B0604030504040204"/>
                <a:cs typeface="Tahoma" panose="020B0604030504040204"/>
              </a:rPr>
              <a:t>Act, 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185" y="1130935"/>
            <a:ext cx="11346180" cy="4927600"/>
          </a:xfrm>
          <a:prstGeom prst="rect">
            <a:avLst/>
          </a:prstGeom>
          <a:noFill/>
        </p:spPr>
        <p:txBody>
          <a:bodyPr wrap="square" rtlCol="0">
            <a:no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sym typeface="+mn-ea"/>
              </a:rPr>
              <a:t>The Act is aimed at combatting terrorism through surveillance and interception, specifically identifies hacking as a potential terrorist act under certain conditions. These conditions include threats to influence the government, intimidate the public, and advance political, religious or ideological causes. The Act allows targeted interception in terrorism-related investigations, but raises concerns about potential rights infringements and the need for stronger judicial oversight and civil liberties protections</a:t>
            </a:r>
            <a:r>
              <a:rPr lang="en-US" sz="2000" dirty="0" smtClean="0">
                <a:sym typeface="+mn-ea"/>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lang="en-US" sz="2000" dirty="0">
              <a:sym typeface="+mn-ea"/>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lang="en-US" sz="20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sym typeface="+mn-ea"/>
              </a:rPr>
              <a:t>The Act's broad provisions may criminalize legitimate behavior, including human rights like freedom of expression, due to their overly broad language.</a:t>
            </a:r>
            <a:endParaRPr lang="en-US" sz="2000" dirty="0"/>
          </a:p>
          <a:p>
            <a:pPr marL="342900" indent="-342900">
              <a:buFont typeface="Arial" panose="020B0604020202020204" pitchFamily="34" charset="0"/>
              <a:buChar char="•"/>
            </a:pP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000" b="1" u="sng"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Anti-terrorism Act, 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166" y="1165428"/>
            <a:ext cx="11324064" cy="3901068"/>
          </a:xfrm>
          <a:prstGeom prst="rect">
            <a:avLst/>
          </a:prstGeom>
          <a:noFill/>
        </p:spPr>
        <p:txBody>
          <a:bodyPr wrap="square" rtlCol="0">
            <a:spAutoFit/>
          </a:bodyPr>
          <a:lstStyle/>
          <a:p>
            <a:pPr marL="469900" indent="-457200" algn="just">
              <a:lnSpc>
                <a:spcPct val="100000"/>
              </a:lnSpc>
              <a:spcBef>
                <a:spcPts val="1090"/>
              </a:spcBef>
              <a:buFont typeface="Arial" panose="020B0604020202020204" pitchFamily="34" charset="0"/>
              <a:buChar char="•"/>
            </a:pPr>
            <a:r>
              <a:rPr lang="en-US" sz="2000" b="1" dirty="0">
                <a:sym typeface="+mn-ea"/>
              </a:rPr>
              <a:t>Section 4 </a:t>
            </a:r>
            <a:r>
              <a:rPr lang="en-US" sz="2000" dirty="0">
                <a:sym typeface="+mn-ea"/>
              </a:rPr>
              <a:t>of the Uganda Communications Act of 2013 empowers the Uganda Communications Commission (UCC) to act independently and with significant regulatory authority in section, including the directive power during states of emergency, as seen during the 2011 and 2016 social media access </a:t>
            </a:r>
            <a:r>
              <a:rPr lang="en-US" sz="2000" dirty="0" smtClean="0">
                <a:sym typeface="+mn-ea"/>
              </a:rPr>
              <a:t>restrictions.</a:t>
            </a:r>
          </a:p>
          <a:p>
            <a:pPr marL="469900" indent="-457200" algn="just">
              <a:lnSpc>
                <a:spcPct val="100000"/>
              </a:lnSpc>
              <a:spcBef>
                <a:spcPts val="1090"/>
              </a:spcBef>
              <a:buFont typeface="Arial" panose="020B0604020202020204" pitchFamily="34" charset="0"/>
              <a:buChar char="•"/>
            </a:pPr>
            <a:endParaRPr lang="en-US" sz="2000" dirty="0"/>
          </a:p>
          <a:p>
            <a:pPr marL="469900" indent="-457200" algn="just">
              <a:lnSpc>
                <a:spcPct val="100000"/>
              </a:lnSpc>
              <a:spcBef>
                <a:spcPts val="1090"/>
              </a:spcBef>
              <a:buFont typeface="Arial" panose="020B0604020202020204" pitchFamily="34" charset="0"/>
              <a:buChar char="•"/>
            </a:pPr>
            <a:r>
              <a:rPr lang="en-US" sz="2000" dirty="0">
                <a:sym typeface="+mn-ea"/>
              </a:rPr>
              <a:t>Furthermore, the UCC's functions allow for extensive supervision and control of communications under UCA, potentially infringing on privacy and freedom of expression. A good example is </a:t>
            </a:r>
            <a:r>
              <a:rPr lang="en-US" sz="2000" b="1" dirty="0">
                <a:sym typeface="+mn-ea"/>
              </a:rPr>
              <a:t>section 5(u) </a:t>
            </a:r>
            <a:r>
              <a:rPr lang="en-US" sz="2000" dirty="0">
                <a:sym typeface="+mn-ea"/>
              </a:rPr>
              <a:t>that has been used to establish social media monitoring centers and interception centers under RICA for communication surveillance, such as internet communications.</a:t>
            </a:r>
            <a:endParaRPr lang="en-US" sz="2000" dirty="0"/>
          </a:p>
          <a:p>
            <a:pPr marL="469900" indent="-457200">
              <a:lnSpc>
                <a:spcPct val="100000"/>
              </a:lnSpc>
              <a:spcBef>
                <a:spcPts val="1090"/>
              </a:spcBef>
              <a:buFont typeface="Arial" panose="020B0604020202020204" pitchFamily="34" charset="0"/>
              <a:buChar char="•"/>
            </a:pPr>
            <a:endParaRPr lang="en-US" sz="2000" spc="-5" dirty="0">
              <a:latin typeface="+mj-lt"/>
              <a:cs typeface="Verdana" panose="020B0604030504040204"/>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The Uganda Communications Act,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166" y="1165428"/>
            <a:ext cx="11324064" cy="5388655"/>
          </a:xfrm>
          <a:prstGeom prst="rect">
            <a:avLst/>
          </a:prstGeom>
          <a:noFill/>
        </p:spPr>
        <p:txBody>
          <a:bodyPr wrap="square" rtlCol="0">
            <a:spAutoFit/>
          </a:bodyPr>
          <a:lstStyle/>
          <a:p>
            <a:pPr marL="469900" indent="-457200">
              <a:spcBef>
                <a:spcPts val="1090"/>
              </a:spcBef>
              <a:buFont typeface="Arial" panose="020B0604020202020204" pitchFamily="34" charset="0"/>
              <a:buChar char="•"/>
            </a:pPr>
            <a:r>
              <a:rPr lang="en-GB" sz="2000" spc="-5" dirty="0" smtClean="0">
                <a:latin typeface="+mj-lt"/>
                <a:cs typeface="Verdana" panose="020B0604030504040204"/>
              </a:rPr>
              <a:t>Section 4 of the Act provides that the </a:t>
            </a:r>
            <a:r>
              <a:rPr lang="en-GB" sz="2000" spc="-5" dirty="0">
                <a:latin typeface="+mj-lt"/>
                <a:cs typeface="Verdana" panose="020B0604030504040204"/>
              </a:rPr>
              <a:t>central bank in Uganda </a:t>
            </a:r>
            <a:r>
              <a:rPr lang="en-GB" sz="2000" spc="-5" dirty="0" smtClean="0">
                <a:latin typeface="+mj-lt"/>
                <a:cs typeface="Verdana" panose="020B0604030504040204"/>
              </a:rPr>
              <a:t>shall regulate </a:t>
            </a:r>
            <a:r>
              <a:rPr lang="en-GB" sz="2000" spc="-5" dirty="0">
                <a:latin typeface="+mj-lt"/>
                <a:cs typeface="Verdana" panose="020B0604030504040204"/>
              </a:rPr>
              <a:t>and </a:t>
            </a:r>
            <a:r>
              <a:rPr lang="en-GB" sz="2000" spc="-5" dirty="0" smtClean="0">
                <a:latin typeface="+mj-lt"/>
                <a:cs typeface="Verdana" panose="020B0604030504040204"/>
              </a:rPr>
              <a:t>supervise </a:t>
            </a:r>
            <a:r>
              <a:rPr lang="en-GB" sz="2000" spc="-5" dirty="0">
                <a:latin typeface="+mj-lt"/>
                <a:cs typeface="Verdana" panose="020B0604030504040204"/>
              </a:rPr>
              <a:t>payment systems, </a:t>
            </a:r>
            <a:r>
              <a:rPr lang="en-GB" sz="2000" spc="-5" dirty="0" smtClean="0">
                <a:latin typeface="+mj-lt"/>
                <a:cs typeface="Verdana" panose="020B0604030504040204"/>
              </a:rPr>
              <a:t>issue </a:t>
            </a:r>
            <a:r>
              <a:rPr lang="en-GB" sz="2000" spc="-5" dirty="0">
                <a:latin typeface="+mj-lt"/>
                <a:cs typeface="Verdana" panose="020B0604030504040204"/>
              </a:rPr>
              <a:t>licenses, and </a:t>
            </a:r>
            <a:r>
              <a:rPr lang="en-GB" sz="2000" spc="-5" dirty="0" smtClean="0">
                <a:latin typeface="+mj-lt"/>
                <a:cs typeface="Verdana" panose="020B0604030504040204"/>
              </a:rPr>
              <a:t>administer </a:t>
            </a:r>
            <a:r>
              <a:rPr lang="en-GB" sz="2000" spc="-5" dirty="0">
                <a:latin typeface="+mj-lt"/>
                <a:cs typeface="Verdana" panose="020B0604030504040204"/>
              </a:rPr>
              <a:t>the Act. </a:t>
            </a:r>
            <a:endParaRPr lang="en-GB" sz="2000" spc="-5" dirty="0" smtClean="0">
              <a:latin typeface="+mj-lt"/>
              <a:cs typeface="Verdana" panose="020B0604030504040204"/>
            </a:endParaRPr>
          </a:p>
          <a:p>
            <a:pPr marL="12700">
              <a:spcBef>
                <a:spcPts val="1090"/>
              </a:spcBef>
            </a:pPr>
            <a:endParaRPr lang="en-GB" sz="2000" spc="-5" dirty="0">
              <a:latin typeface="+mj-lt"/>
              <a:cs typeface="Verdana" panose="020B0604030504040204"/>
            </a:endParaRPr>
          </a:p>
          <a:p>
            <a:pPr marL="469900" indent="-457200">
              <a:spcBef>
                <a:spcPts val="1090"/>
              </a:spcBef>
              <a:buFont typeface="Arial" panose="020B0604020202020204" pitchFamily="34" charset="0"/>
              <a:buChar char="•"/>
            </a:pPr>
            <a:r>
              <a:rPr lang="en-GB" sz="2000" spc="-5" dirty="0" smtClean="0">
                <a:latin typeface="+mj-lt"/>
                <a:cs typeface="Verdana" panose="020B0604030504040204"/>
              </a:rPr>
              <a:t>The Central Bank shall also consider </a:t>
            </a:r>
            <a:r>
              <a:rPr lang="en-GB" sz="2000" spc="-5" dirty="0">
                <a:latin typeface="+mj-lt"/>
                <a:cs typeface="Verdana" panose="020B0604030504040204"/>
              </a:rPr>
              <a:t>license applications and monitors cross-border </a:t>
            </a:r>
            <a:r>
              <a:rPr lang="en-GB" sz="2000" spc="-5" dirty="0" smtClean="0">
                <a:latin typeface="+mj-lt"/>
                <a:cs typeface="Verdana" panose="020B0604030504040204"/>
              </a:rPr>
              <a:t>payments</a:t>
            </a:r>
            <a:r>
              <a:rPr lang="en-GB" sz="2000" spc="-5" dirty="0">
                <a:latin typeface="+mj-lt"/>
                <a:cs typeface="Verdana" panose="020B0604030504040204"/>
              </a:rPr>
              <a:t> </a:t>
            </a:r>
            <a:r>
              <a:rPr lang="en-GB" sz="2000" spc="-5" dirty="0" smtClean="0">
                <a:latin typeface="+mj-lt"/>
                <a:cs typeface="Verdana" panose="020B0604030504040204"/>
              </a:rPr>
              <a:t>which monitoring can help detect any suspicious/fraudulent transactions</a:t>
            </a:r>
            <a:r>
              <a:rPr lang="en-GB" sz="2000" spc="-5" dirty="0" smtClean="0">
                <a:latin typeface="+mj-lt"/>
                <a:cs typeface="Verdana" panose="020B0604030504040204"/>
              </a:rPr>
              <a:t>.</a:t>
            </a:r>
          </a:p>
          <a:p>
            <a:pPr marL="12700">
              <a:spcBef>
                <a:spcPts val="1090"/>
              </a:spcBef>
            </a:pPr>
            <a:endParaRPr lang="en-GB" sz="2000" spc="-5" dirty="0" smtClean="0">
              <a:latin typeface="+mj-lt"/>
              <a:cs typeface="Verdana" panose="020B0604030504040204"/>
            </a:endParaRPr>
          </a:p>
          <a:p>
            <a:pPr marL="469900" indent="-457200">
              <a:spcBef>
                <a:spcPts val="1090"/>
              </a:spcBef>
              <a:buFont typeface="Arial" panose="020B0604020202020204" pitchFamily="34" charset="0"/>
              <a:buChar char="•"/>
            </a:pPr>
            <a:r>
              <a:rPr lang="en-GB" sz="2000" spc="-5" dirty="0" smtClean="0">
                <a:latin typeface="+mj-lt"/>
                <a:cs typeface="Verdana" panose="020B0604030504040204"/>
              </a:rPr>
              <a:t>Part IV of the Act</a:t>
            </a:r>
            <a:r>
              <a:rPr lang="en-GB" sz="2000" dirty="0" smtClean="0"/>
              <a:t> outlines </a:t>
            </a:r>
            <a:r>
              <a:rPr lang="en-GB" sz="2000" dirty="0"/>
              <a:t>regulatory measures</a:t>
            </a:r>
            <a:r>
              <a:rPr lang="en-GB" sz="2000" dirty="0" smtClean="0"/>
              <a:t> that are </a:t>
            </a:r>
            <a:r>
              <a:rPr lang="en-GB" sz="2000" dirty="0"/>
              <a:t>essential for mitigating the risks of cybercrime within the electronic money sector</a:t>
            </a:r>
            <a:r>
              <a:rPr lang="en-GB" sz="2000" dirty="0" smtClean="0"/>
              <a:t>.</a:t>
            </a:r>
          </a:p>
          <a:p>
            <a:pPr marL="12700">
              <a:spcBef>
                <a:spcPts val="1090"/>
              </a:spcBef>
            </a:pPr>
            <a:endParaRPr lang="en-GB" sz="2000" spc="-5" dirty="0" smtClean="0">
              <a:latin typeface="+mj-lt"/>
              <a:cs typeface="Verdana" panose="020B0604030504040204"/>
            </a:endParaRPr>
          </a:p>
          <a:p>
            <a:pPr marL="469900" indent="-457200">
              <a:spcBef>
                <a:spcPts val="1090"/>
              </a:spcBef>
              <a:buFont typeface="Arial" panose="020B0604020202020204" pitchFamily="34" charset="0"/>
              <a:buChar char="•"/>
            </a:pPr>
            <a:r>
              <a:rPr lang="en-GB" sz="2000" dirty="0" smtClean="0"/>
              <a:t>Section 47 requires </a:t>
            </a:r>
            <a:r>
              <a:rPr lang="en-GB" sz="2000" dirty="0"/>
              <a:t>electronic money issuers and payment service providers to collect and submit customer information helps in identifying individuals engaging in financial transactions. This is essential for tracking and investigating cybercriminals who may exploit electronic payment systems for illicit activities.</a:t>
            </a:r>
            <a:endParaRPr lang="en-GB" sz="2000" spc="-5" dirty="0" smtClean="0">
              <a:latin typeface="+mj-lt"/>
              <a:cs typeface="Verdana" panose="020B0604030504040204"/>
            </a:endParaRPr>
          </a:p>
          <a:p>
            <a:pPr marL="469900" indent="-457200">
              <a:spcBef>
                <a:spcPts val="1090"/>
              </a:spcBef>
              <a:buFont typeface="Arial" panose="020B0604020202020204" pitchFamily="34" charset="0"/>
              <a:buChar char="•"/>
            </a:pPr>
            <a:endParaRPr lang="en-US" sz="2000" spc="-5" dirty="0">
              <a:latin typeface="+mj-lt"/>
              <a:cs typeface="Verdana" panose="020B0604030504040204"/>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National Payments Systems Act, 2020.</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207188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166" y="1165428"/>
            <a:ext cx="11324064" cy="4824398"/>
          </a:xfrm>
          <a:prstGeom prst="rect">
            <a:avLst/>
          </a:prstGeom>
          <a:noFill/>
        </p:spPr>
        <p:txBody>
          <a:bodyPr wrap="square" rtlCol="0">
            <a:spAutoFit/>
          </a:bodyPr>
          <a:lstStyle/>
          <a:p>
            <a:pPr marL="469900" indent="-457200">
              <a:spcBef>
                <a:spcPts val="1090"/>
              </a:spcBef>
              <a:buFont typeface="Arial" panose="020B0604020202020204" pitchFamily="34" charset="0"/>
              <a:buChar char="•"/>
            </a:pPr>
            <a:r>
              <a:rPr lang="en-US" sz="2000" spc="-5" dirty="0">
                <a:latin typeface="+mj-lt"/>
              </a:rPr>
              <a:t>B</a:t>
            </a:r>
            <a:r>
              <a:rPr lang="en-GB" sz="2000" dirty="0" smtClean="0"/>
              <a:t>y </a:t>
            </a:r>
            <a:r>
              <a:rPr lang="en-GB" sz="2000" dirty="0"/>
              <a:t>mandating that accounts be maintained in the true name of the account holder and prohibiting anonymous or fictitious accounts, </a:t>
            </a:r>
            <a:r>
              <a:rPr lang="en-GB" sz="2000" b="1" dirty="0"/>
              <a:t>s</a:t>
            </a:r>
            <a:r>
              <a:rPr lang="en-GB" sz="2000" b="1" dirty="0" smtClean="0"/>
              <a:t>ection6(1)</a:t>
            </a:r>
            <a:r>
              <a:rPr lang="en-GB" sz="2000" dirty="0" smtClean="0"/>
              <a:t> helps </a:t>
            </a:r>
            <a:r>
              <a:rPr lang="en-GB" sz="2000" dirty="0"/>
              <a:t>prevent identity theft and </a:t>
            </a:r>
            <a:r>
              <a:rPr lang="en-GB" sz="2000" dirty="0" smtClean="0"/>
              <a:t>fraud as cybercriminals </a:t>
            </a:r>
            <a:r>
              <a:rPr lang="en-GB" sz="2000" dirty="0"/>
              <a:t>often exploit anonymity to create fake accounts for malicious purposes. Ensuring accurate identification reduces the risk of such fraudulent activities</a:t>
            </a:r>
            <a:r>
              <a:rPr lang="en-GB" sz="2000" dirty="0" smtClean="0"/>
              <a:t>.</a:t>
            </a:r>
          </a:p>
          <a:p>
            <a:pPr marL="469900" indent="-457200">
              <a:spcBef>
                <a:spcPts val="1090"/>
              </a:spcBef>
              <a:buFont typeface="Arial" panose="020B0604020202020204" pitchFamily="34" charset="0"/>
              <a:buChar char="•"/>
            </a:pPr>
            <a:r>
              <a:rPr lang="en-GB" sz="2000" dirty="0"/>
              <a:t>The requirement to verify the identity of clients using reliable, independent sources makes it difficult for cybercriminals to use stolen identities or fabricated details to open accounts or conduct transactions</a:t>
            </a:r>
            <a:r>
              <a:rPr lang="en-GB" sz="2000" dirty="0" smtClean="0"/>
              <a:t>.</a:t>
            </a:r>
          </a:p>
          <a:p>
            <a:pPr marL="469900" indent="-457200">
              <a:spcBef>
                <a:spcPts val="1090"/>
              </a:spcBef>
              <a:buFont typeface="Arial" panose="020B0604020202020204" pitchFamily="34" charset="0"/>
              <a:buChar char="•"/>
            </a:pPr>
            <a:r>
              <a:rPr lang="en-GB" sz="2000" dirty="0"/>
              <a:t>Prohibiting the disclosure of suspicious activity reports (SARs) to customers or any unauthorized </a:t>
            </a:r>
            <a:r>
              <a:rPr lang="en-GB" sz="2000" dirty="0" smtClean="0"/>
              <a:t>persons under </a:t>
            </a:r>
            <a:r>
              <a:rPr lang="en-GB" sz="2000" b="1" dirty="0" smtClean="0"/>
              <a:t>section 9(6) </a:t>
            </a:r>
            <a:r>
              <a:rPr lang="en-GB" sz="2000" dirty="0"/>
              <a:t>protects the integrity of investigations and prevents tipping off criminals. This is crucial in cybercrime cases where premature disclosure could lead to data destruction, evidence tampering, </a:t>
            </a:r>
            <a:r>
              <a:rPr lang="en-GB" sz="2000" dirty="0" smtClean="0"/>
              <a:t>tip off, or </a:t>
            </a:r>
            <a:r>
              <a:rPr lang="en-GB" sz="2000" dirty="0"/>
              <a:t>flight of suspects</a:t>
            </a:r>
            <a:r>
              <a:rPr lang="en-GB" sz="2000" dirty="0" smtClean="0"/>
              <a:t>.</a:t>
            </a:r>
          </a:p>
          <a:p>
            <a:pPr marL="469900" indent="-457200">
              <a:spcBef>
                <a:spcPts val="1090"/>
              </a:spcBef>
              <a:buFont typeface="Arial" panose="020B0604020202020204" pitchFamily="34" charset="0"/>
              <a:buChar char="•"/>
            </a:pPr>
            <a:r>
              <a:rPr lang="en-GB" sz="2000" spc="-5" dirty="0">
                <a:latin typeface="+mj-lt"/>
                <a:cs typeface="Verdana" panose="020B0604030504040204"/>
              </a:rPr>
              <a:t>The requirement to report suspicious transactions, regardless of their value, ensures that low-value cybercriminal activities are detected, as they often use "smurfing" techniques to split large sums.</a:t>
            </a:r>
            <a:endParaRPr lang="en-US" sz="2000" spc="-5" dirty="0">
              <a:latin typeface="+mj-lt"/>
              <a:cs typeface="Verdana" panose="020B0604030504040204"/>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Anti-Money Laundering Act, 2013.</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710455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320" y="884087"/>
            <a:ext cx="11434616" cy="5174448"/>
          </a:xfrm>
          <a:prstGeom prst="rect">
            <a:avLst/>
          </a:prstGeom>
          <a:noFill/>
        </p:spPr>
        <p:txBody>
          <a:bodyPr wrap="square" rtlCol="0">
            <a:noAutofit/>
          </a:bodyPr>
          <a:lstStyle/>
          <a:p>
            <a:pPr lvl="0">
              <a:lnSpc>
                <a:spcPct val="90000"/>
              </a:lnSpc>
              <a:spcBef>
                <a:spcPts val="1000"/>
              </a:spcBef>
              <a:buClrTx/>
              <a:defRPr/>
            </a:pPr>
            <a:r>
              <a:rPr lang="en-GB" sz="2000" kern="1200" dirty="0">
                <a:solidFill>
                  <a:prstClr val="black"/>
                </a:solidFill>
                <a:latin typeface="Arial" panose="020B0604020202020204" pitchFamily="34" charset="0"/>
                <a:ea typeface="+mn-ea"/>
                <a:cs typeface="Arial" panose="020B0604020202020204" pitchFamily="34" charset="0"/>
              </a:rPr>
              <a:t>Cybercrime encompasses not just data and financial theft but also physical impacts, including physical risks associated with daily operations. Criminals sometimes use cyber methods to enhance existing operations, blurring the lines between traditional crime and cybercrime due to increasing digitalization and globalization</a:t>
            </a:r>
            <a:r>
              <a:rPr lang="en-GB" sz="1800" kern="1200" dirty="0">
                <a:solidFill>
                  <a:prstClr val="black"/>
                </a:solidFill>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Cyber-physical Convergence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86" y="2276572"/>
            <a:ext cx="7829155" cy="37819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latin typeface="Arial" panose="020B0604020202020204" pitchFamily="34" charset="0"/>
                <a:cs typeface="Arial" panose="020B0604020202020204" pitchFamily="34" charset="0"/>
                <a:sym typeface="+mn-ea"/>
              </a:rPr>
              <a:t>The Anti-Terrorism Act (ATA) does not clearly define what constitutes terrorism promotion, potentially leading to arbitrary application and difficulty for media and individuals in identifying which material is considered terrorism-promoting.</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latin typeface="Arial" panose="020B0604020202020204" pitchFamily="34" charset="0"/>
                <a:cs typeface="Arial" panose="020B0604020202020204" pitchFamily="34" charset="0"/>
                <a:sym typeface="+mn-ea"/>
              </a:rPr>
              <a:t>The country's current legal framework falls short in areas like cross-border data protection, cybercrime cooperation, and stringent privacy regulations as most of the laws enacted in one way or another infringe of the right to privacy and freedom of expression.</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latin typeface="Arial" panose="020B0604020202020204" pitchFamily="34" charset="0"/>
                <a:cs typeface="Arial" panose="020B0604020202020204" pitchFamily="34" charset="0"/>
                <a:sym typeface="+mn-ea"/>
              </a:rPr>
              <a:t>The rapid advancements in technology and the internet pose significant challenges to the effectiveness of laws, as they often exceed the specific provisions of the law, leading to potential legal ambiguities.</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latin typeface="Arial" panose="020B0604020202020204" pitchFamily="34" charset="0"/>
                <a:cs typeface="Arial" panose="020B0604020202020204" pitchFamily="34" charset="0"/>
                <a:sym typeface="+mn-ea"/>
              </a:rPr>
              <a:t>The ETA, while effective in promoting a secure e-commerce environment, has a narrow focus on transactions, suggesting potential for improvement in incorporating a wider range of cybercrime deterrents..</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Gap Analysis </a:t>
            </a:r>
          </a:p>
        </p:txBody>
      </p:sp>
    </p:spTree>
    <p:extLst>
      <p:ext uri="{BB962C8B-B14F-4D97-AF65-F5344CB8AC3E}">
        <p14:creationId xmlns:p14="http://schemas.microsoft.com/office/powerpoint/2010/main" val="156304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cs typeface="Arial" panose="020B0604020202020204" pitchFamily="34" charset="0"/>
                <a:sym typeface="+mn-ea"/>
              </a:rPr>
              <a:t>Under the NITA-U, information technology surveys cover both public and private sectors, making it difficult for individuals to predict what information might be of interest to the NITA-U</a:t>
            </a:r>
            <a:r>
              <a:rPr lang="en-US" sz="2000" dirty="0" smtClean="0">
                <a:cs typeface="Arial" panose="020B0604020202020204" pitchFamily="34" charset="0"/>
                <a:sym typeface="+mn-ea"/>
              </a:rPr>
              <a:t>.</a:t>
            </a:r>
          </a:p>
          <a:p>
            <a:pPr marL="0" marR="0" lvl="0" indent="0" algn="l" defTabSz="914400" rtl="0" eaLnBrk="1" fontAlgn="auto" latinLnBrk="0" hangingPunct="1">
              <a:lnSpc>
                <a:spcPct val="90000"/>
              </a:lnSpc>
              <a:spcBef>
                <a:spcPts val="1000"/>
              </a:spcBef>
              <a:spcAft>
                <a:spcPts val="0"/>
              </a:spcAft>
              <a:buClrTx/>
              <a:buSzTx/>
              <a:defRPr/>
            </a:pPr>
            <a:endParaRPr lang="en-US" sz="2000" dirty="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cs typeface="Arial" panose="020B0604020202020204" pitchFamily="34" charset="0"/>
                <a:sym typeface="+mn-ea"/>
              </a:rPr>
              <a:t>Section 8 of the Regulation of Interception of Communications Act, 2010 mandates service providers to install equipment for interception of communications, with failure to do so resulting in a prison sentence of up to five years. </a:t>
            </a:r>
            <a:endParaRPr lang="en-US" sz="2000" dirty="0">
              <a:cs typeface="Arial" panose="020B0604020202020204" pitchFamily="34" charset="0"/>
            </a:endParaRPr>
          </a:p>
          <a:p>
            <a:pPr lvl="0">
              <a:lnSpc>
                <a:spcPct val="90000"/>
              </a:lnSpc>
              <a:spcBef>
                <a:spcPts val="1000"/>
              </a:spcBef>
              <a:buClrTx/>
              <a:buFont typeface="Arial" panose="020B0604020202020204" pitchFamily="34" charset="0"/>
              <a:buChar char="•"/>
              <a:defRPr/>
            </a:pPr>
            <a:r>
              <a:rPr lang="en-US" sz="2000" dirty="0" smtClean="0"/>
              <a:t>No clear parameters for </a:t>
            </a:r>
            <a:r>
              <a:rPr lang="en-GB" sz="2000" dirty="0" smtClean="0"/>
              <a:t>live political reporting via OTT platforms in </a:t>
            </a:r>
            <a:r>
              <a:rPr lang="en-GB" sz="2000" dirty="0"/>
              <a:t>UCC Guidelines &amp; </a:t>
            </a:r>
            <a:r>
              <a:rPr lang="en-GB" sz="2000" dirty="0" err="1" smtClean="0"/>
              <a:t>Regs</a:t>
            </a:r>
            <a:r>
              <a:rPr lang="en-GB" sz="2000" dirty="0" smtClean="0"/>
              <a:t> and Electoral </a:t>
            </a:r>
            <a:r>
              <a:rPr lang="en-GB" sz="2000" dirty="0"/>
              <a:t>Commission Act and </a:t>
            </a:r>
            <a:r>
              <a:rPr lang="en-GB" sz="2000" dirty="0" err="1" smtClean="0"/>
              <a:t>Regs</a:t>
            </a:r>
            <a:endParaRPr lang="en-GB" sz="2000" dirty="0" smtClean="0"/>
          </a:p>
          <a:p>
            <a:pPr lvl="0">
              <a:lnSpc>
                <a:spcPct val="90000"/>
              </a:lnSpc>
              <a:spcBef>
                <a:spcPts val="1000"/>
              </a:spcBef>
              <a:buClrTx/>
              <a:buFont typeface="Arial" panose="020B0604020202020204" pitchFamily="34" charset="0"/>
              <a:buChar char="•"/>
              <a:defRPr/>
            </a:pPr>
            <a:r>
              <a:rPr lang="en-GB" sz="2000" dirty="0" smtClean="0"/>
              <a:t>No clear guidelines on online drugs advertisements and promotion under National Drug Authority’s purview </a:t>
            </a:r>
          </a:p>
          <a:p>
            <a:pPr lvl="0">
              <a:lnSpc>
                <a:spcPct val="90000"/>
              </a:lnSpc>
              <a:spcBef>
                <a:spcPts val="1000"/>
              </a:spcBef>
              <a:buClrTx/>
              <a:buFont typeface="Arial" panose="020B0604020202020204" pitchFamily="34" charset="0"/>
              <a:buChar char="•"/>
              <a:defRPr/>
            </a:pPr>
            <a:r>
              <a:rPr lang="en-GB" sz="2000" dirty="0" smtClean="0"/>
              <a:t>No clear framework for emerging </a:t>
            </a:r>
            <a:r>
              <a:rPr lang="en-GB" sz="2000" dirty="0"/>
              <a:t>technologies such as </a:t>
            </a:r>
            <a:r>
              <a:rPr lang="en-GB" sz="2000" dirty="0" smtClean="0"/>
              <a:t>AI, VR/AR, Satellite and drones/UAVs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Gap Analysis Continuation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A lawyer and his drones</a:t>
            </a:r>
            <a:endParaRPr lang="en-US" sz="3200" b="1" dirty="0">
              <a:solidFill>
                <a:srgbClr val="F05B22"/>
              </a:solidFill>
              <a:latin typeface="+mj-lt"/>
              <a:ea typeface="Tahoma" panose="020B0604030504040204"/>
              <a:cs typeface="Tahoma" panose="020B0604030504040204"/>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39092"/>
            <a:ext cx="9144000" cy="5019444"/>
          </a:xfrm>
          <a:prstGeom prst="rect">
            <a:avLst/>
          </a:prstGeom>
        </p:spPr>
      </p:pic>
    </p:spTree>
    <p:extLst>
      <p:ext uri="{BB962C8B-B14F-4D97-AF65-F5344CB8AC3E}">
        <p14:creationId xmlns:p14="http://schemas.microsoft.com/office/powerpoint/2010/main" val="330446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990" y="2139315"/>
            <a:ext cx="8167370" cy="3970020"/>
          </a:xfrm>
          <a:prstGeom prst="rect">
            <a:avLst/>
          </a:prstGeom>
          <a:noFill/>
        </p:spPr>
        <p:txBody>
          <a:bodyPr wrap="square" rtlCol="0">
            <a:noAutofit/>
          </a:bodyPr>
          <a:lstStyle/>
          <a:p>
            <a:pPr marL="0" indent="0">
              <a:buNone/>
            </a:pPr>
            <a:endParaRPr lang="en-US" sz="1900" b="1" u="sng" dirty="0"/>
          </a:p>
          <a:p>
            <a:pPr marL="0" indent="0">
              <a:buNone/>
            </a:pPr>
            <a:endParaRPr lang="en-US"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spcBef>
                <a:spcPts val="1800"/>
              </a:spcBef>
              <a:spcAft>
                <a:spcPts val="1800"/>
              </a:spcAft>
            </a:pPr>
            <a:endParaRPr lang="en-US" sz="3000" dirty="0">
              <a:latin typeface="+mj-lt"/>
            </a:endParaRPr>
          </a:p>
        </p:txBody>
      </p:sp>
      <p:sp>
        <p:nvSpPr>
          <p:cNvPr id="9" name="TextBox 8"/>
          <p:cNvSpPr txBox="1"/>
          <p:nvPr/>
        </p:nvSpPr>
        <p:spPr>
          <a:xfrm>
            <a:off x="1071880" y="896620"/>
            <a:ext cx="9089390" cy="598805"/>
          </a:xfrm>
          <a:prstGeom prst="rect">
            <a:avLst/>
          </a:prstGeom>
          <a:noFill/>
        </p:spPr>
        <p:txBody>
          <a:bodyPr wrap="square" rtlCol="0">
            <a:noAutofit/>
          </a:bodyPr>
          <a:lstStyle/>
          <a:p>
            <a:pPr algn="ctr">
              <a:lnSpc>
                <a:spcPct val="90000"/>
              </a:lnSpc>
              <a:buClr>
                <a:srgbClr val="F45D21"/>
              </a:buClr>
              <a:buSzPts val="3200"/>
            </a:pPr>
            <a:endParaRPr lang="en-US" sz="4000" b="1" dirty="0">
              <a:solidFill>
                <a:srgbClr val="F05B22"/>
              </a:solidFill>
              <a:latin typeface="+mj-lt"/>
              <a:ea typeface="Tahoma" panose="020B0604030504040204"/>
              <a:cs typeface="Tahoma" panose="020B0604030504040204"/>
              <a:sym typeface="Calibri" panose="020F0502020204030204"/>
            </a:endParaRPr>
          </a:p>
        </p:txBody>
      </p:sp>
      <p:graphicFrame>
        <p:nvGraphicFramePr>
          <p:cNvPr id="10" name="Table 9"/>
          <p:cNvGraphicFramePr/>
          <p:nvPr>
            <p:extLst>
              <p:ext uri="{D42A27DB-BD31-4B8C-83A1-F6EECF244321}">
                <p14:modId xmlns:p14="http://schemas.microsoft.com/office/powerpoint/2010/main" val="3990262451"/>
              </p:ext>
            </p:extLst>
          </p:nvPr>
        </p:nvGraphicFramePr>
        <p:xfrm>
          <a:off x="1577975" y="1493520"/>
          <a:ext cx="9149715" cy="3718560"/>
        </p:xfrm>
        <a:graphic>
          <a:graphicData uri="http://schemas.openxmlformats.org/drawingml/2006/table">
            <a:tbl>
              <a:tblPr firstRow="1" bandRow="1">
                <a:tableStyleId>{21E4AEA4-8DFA-4A89-87EB-49C32662AFE0}</a:tableStyleId>
              </a:tblPr>
              <a:tblGrid>
                <a:gridCol w="5690235"/>
                <a:gridCol w="3459480"/>
              </a:tblGrid>
              <a:tr h="619760">
                <a:tc>
                  <a:txBody>
                    <a:bodyPr/>
                    <a:lstStyle/>
                    <a:p>
                      <a:pPr>
                        <a:buNone/>
                      </a:pPr>
                      <a:r>
                        <a:rPr lang="en-US" dirty="0"/>
                        <a:t>TABLE OF CONTENTS</a:t>
                      </a:r>
                    </a:p>
                  </a:txBody>
                  <a:tcPr/>
                </a:tc>
                <a:tc>
                  <a:txBody>
                    <a:bodyPr/>
                    <a:lstStyle/>
                    <a:p>
                      <a:pPr>
                        <a:buNone/>
                      </a:pPr>
                      <a:r>
                        <a:rPr lang="en-US" dirty="0"/>
                        <a:t>PAGE</a:t>
                      </a:r>
                    </a:p>
                  </a:txBody>
                  <a:tcPr/>
                </a:tc>
              </a:tr>
              <a:tr h="619760">
                <a:tc>
                  <a:txBody>
                    <a:bodyPr/>
                    <a:lstStyle/>
                    <a:p>
                      <a:pPr>
                        <a:buNone/>
                      </a:pPr>
                      <a:r>
                        <a:rPr lang="en-US" dirty="0"/>
                        <a:t>Introduction</a:t>
                      </a:r>
                    </a:p>
                  </a:txBody>
                  <a:tcPr/>
                </a:tc>
                <a:tc>
                  <a:txBody>
                    <a:bodyPr/>
                    <a:lstStyle/>
                    <a:p>
                      <a:pPr>
                        <a:buNone/>
                      </a:pPr>
                      <a:r>
                        <a:rPr lang="en-US" dirty="0"/>
                        <a:t>4</a:t>
                      </a:r>
                    </a:p>
                  </a:txBody>
                  <a:tcPr/>
                </a:tc>
              </a:tr>
              <a:tr h="619760">
                <a:tc>
                  <a:txBody>
                    <a:bodyPr/>
                    <a:lstStyle/>
                    <a:p>
                      <a:pPr>
                        <a:buNone/>
                      </a:pPr>
                      <a:r>
                        <a:rPr lang="en-US" dirty="0"/>
                        <a:t>Legal Framework on Cybercrime</a:t>
                      </a:r>
                    </a:p>
                  </a:txBody>
                  <a:tcPr/>
                </a:tc>
                <a:tc>
                  <a:txBody>
                    <a:bodyPr/>
                    <a:lstStyle/>
                    <a:p>
                      <a:pPr>
                        <a:buNone/>
                      </a:pPr>
                      <a:r>
                        <a:rPr lang="en-US" dirty="0" smtClean="0"/>
                        <a:t>5</a:t>
                      </a:r>
                      <a:endParaRPr lang="en-US" dirty="0"/>
                    </a:p>
                  </a:txBody>
                  <a:tcPr/>
                </a:tc>
              </a:tr>
              <a:tr h="619760">
                <a:tc>
                  <a:txBody>
                    <a:bodyPr/>
                    <a:lstStyle/>
                    <a:p>
                      <a:pPr>
                        <a:buNone/>
                      </a:pPr>
                      <a:r>
                        <a:rPr lang="en-US" dirty="0"/>
                        <a:t>Gap Analysis</a:t>
                      </a:r>
                    </a:p>
                  </a:txBody>
                  <a:tcPr/>
                </a:tc>
                <a:tc>
                  <a:txBody>
                    <a:bodyPr/>
                    <a:lstStyle/>
                    <a:p>
                      <a:pPr>
                        <a:buNone/>
                      </a:pPr>
                      <a:r>
                        <a:rPr lang="en-US" dirty="0" smtClean="0"/>
                        <a:t>18</a:t>
                      </a:r>
                      <a:endParaRPr lang="en-US" dirty="0"/>
                    </a:p>
                  </a:txBody>
                  <a:tcPr/>
                </a:tc>
              </a:tr>
              <a:tr h="619760">
                <a:tc>
                  <a:txBody>
                    <a:bodyPr/>
                    <a:lstStyle/>
                    <a:p>
                      <a:pPr>
                        <a:buNone/>
                      </a:pPr>
                      <a:r>
                        <a:rPr lang="en-US" dirty="0"/>
                        <a:t>Recommendations</a:t>
                      </a:r>
                    </a:p>
                  </a:txBody>
                  <a:tcPr/>
                </a:tc>
                <a:tc>
                  <a:txBody>
                    <a:bodyPr/>
                    <a:lstStyle/>
                    <a:p>
                      <a:pPr>
                        <a:buNone/>
                      </a:pPr>
                      <a:r>
                        <a:rPr lang="en-US" dirty="0" smtClean="0"/>
                        <a:t>21</a:t>
                      </a:r>
                      <a:endParaRPr lang="en-US" dirty="0"/>
                    </a:p>
                  </a:txBody>
                  <a:tcPr/>
                </a:tc>
              </a:tr>
              <a:tr h="619760">
                <a:tc>
                  <a:txBody>
                    <a:bodyPr/>
                    <a:lstStyle/>
                    <a:p>
                      <a:pPr>
                        <a:buNone/>
                      </a:pPr>
                      <a:r>
                        <a:rPr lang="en-US" dirty="0"/>
                        <a:t>Conclusion</a:t>
                      </a:r>
                    </a:p>
                  </a:txBody>
                  <a:tcPr/>
                </a:tc>
                <a:tc>
                  <a:txBody>
                    <a:bodyPr/>
                    <a:lstStyle/>
                    <a:p>
                      <a:pPr>
                        <a:buNone/>
                      </a:pPr>
                      <a:r>
                        <a:rPr lang="en-US" smtClean="0"/>
                        <a:t>24</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sym typeface="+mn-ea"/>
              </a:rPr>
              <a:t>Under CMA, police officers have extensive search and seizure powers, which, combined with a low threshold for evidence, pose a threat to privacy and freedom of expression. They also have broad access to people's computer data, thereby posing a risk of privacy violations.</a:t>
            </a:r>
            <a:endParaRPr lang="en-US" sz="20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000" dirty="0">
                <a:sym typeface="+mn-ea"/>
              </a:rPr>
              <a:t>Section 19(5) of the authorization allows for the interception of various forms of communication, including letters, telephone calls, emails, meetings, movements, activities, electronic surveillance, access to bank accounts, and searching premises. Additionally, the authorized officer has the right to detain, copy, take photographs, and perform other necessary actions. Consequently, such surveillance practices can impede freedom of expression and right to privacy of the citizens.</a:t>
            </a:r>
            <a:endParaRPr lang="en-US" sz="2000" dirty="0"/>
          </a:p>
          <a:p>
            <a:pPr marL="342900" indent="-342900">
              <a:buFont typeface="Arial" panose="020B0604020202020204" pitchFamily="34" charset="0"/>
              <a:buChar char="•"/>
            </a:pPr>
            <a:r>
              <a:rPr lang="en-GB" sz="2000" dirty="0"/>
              <a:t>VPNs can hinder law enforcement's ability to track and monitor illegal online activities, creating a regulatory gap in Ugandan cybercrime </a:t>
            </a:r>
            <a:r>
              <a:rPr lang="en-GB" sz="2000" dirty="0" smtClean="0"/>
              <a:t>laws which often rely on IP addresses. </a:t>
            </a:r>
            <a:r>
              <a:rPr lang="en-GB" sz="2000" dirty="0"/>
              <a:t>Current laws lack specific provisions for the use and regulation of VPNs, leaving providers without registration or data retention requirements, thereby highlighting the need for improved enforcement of digital footprints in cybercrime.</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Gap Analysis Continuation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Section 7 of the Anti-Terrorism Act allows for the death penalty for minimal infractions and legitimate human rights violations. The UNHRC emphasizes the importance of respecting the principle of proportionality in both the law framed by restrictions and the administrative and judicial authorities in applying the law. The Act should clearly differentiate between different offense categories and penalties to ensure proportionate and necessary sanctions for the Act's legitimate interests.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smtClean="0">
                <a:sym typeface="+mn-ea"/>
              </a:rPr>
              <a:t>The </a:t>
            </a:r>
            <a:r>
              <a:rPr lang="en-US" sz="2000" dirty="0">
                <a:sym typeface="+mn-ea"/>
              </a:rPr>
              <a:t>above proposals calls for the creation of independent oversight bodies to address actions that could potentially harm fundamental rights and freedoms, and for ministers' powers to be limited to a system of impartial judges or oversight commissions</a:t>
            </a:r>
            <a:r>
              <a:rPr lang="en-US" sz="2000" dirty="0" smtClean="0">
                <a:sym typeface="+mn-ea"/>
              </a:rPr>
              <a:t>.</a:t>
            </a:r>
          </a:p>
          <a:p>
            <a:pPr lvl="0">
              <a:lnSpc>
                <a:spcPct val="90000"/>
              </a:lnSpc>
              <a:spcBef>
                <a:spcPts val="1000"/>
              </a:spcBef>
              <a:buClrTx/>
              <a:buFont typeface="Arial" panose="020B0604020202020204" pitchFamily="34" charset="0"/>
              <a:defRPr/>
            </a:pPr>
            <a:r>
              <a:rPr lang="en-GB" sz="2000" dirty="0"/>
              <a:t>Given that VPN services are cross-border, international collaboration is crucial. Uganda should collaborate with other nations to create protocols and agreements for information exchange and coordinated efforts against cybercriminals using VPN.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Recommendations continuation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Section 7 of the Anti-Terrorism Act allows for the death penalty for minimal infractions and legitimate human rights violations. The UNHRC emphasizes the importance of respecting the principle of proportionality in both the law framed by restrictions and the administrative and judicial authorities in applying the law. The Act should clearly differentiate between different offense categories and penalties to ensure proportionate and necessary sanctions for the Act's legitimate interests.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smtClean="0">
                <a:sym typeface="+mn-ea"/>
              </a:rPr>
              <a:t>The </a:t>
            </a:r>
            <a:r>
              <a:rPr lang="en-US" sz="2000" dirty="0">
                <a:sym typeface="+mn-ea"/>
              </a:rPr>
              <a:t>above proposals calls for the creation of independent oversight bodies to address actions that could potentially harm fundamental rights and freedoms, and for ministers' powers to be limited to a system of impartial judges or oversight commissions</a:t>
            </a:r>
            <a:r>
              <a:rPr lang="en-US" sz="2000" dirty="0" smtClean="0">
                <a:sym typeface="+mn-ea"/>
              </a:rPr>
              <a:t>.</a:t>
            </a:r>
          </a:p>
          <a:p>
            <a:pPr lvl="0">
              <a:lnSpc>
                <a:spcPct val="90000"/>
              </a:lnSpc>
              <a:spcBef>
                <a:spcPts val="1000"/>
              </a:spcBef>
              <a:buClrTx/>
              <a:buFont typeface="Arial" panose="020B0604020202020204" pitchFamily="34" charset="0"/>
              <a:defRPr/>
            </a:pPr>
            <a:r>
              <a:rPr lang="en-GB" sz="2000" dirty="0"/>
              <a:t>Given that VPN services are cross-border, international collaboration is crucial. Uganda should collaborate with other nations to create protocols and agreements for information exchange and coordinated efforts against cybercriminals using VPN.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More gaps</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276880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3200" dirty="0" smtClean="0"/>
              <a:t>Cyber sanctions (US, UK, EU regimes)</a:t>
            </a:r>
          </a:p>
          <a:p>
            <a:pPr marL="342900" lvl="0" indent="-342900">
              <a:lnSpc>
                <a:spcPct val="90000"/>
              </a:lnSpc>
              <a:spcBef>
                <a:spcPts val="1000"/>
              </a:spcBef>
              <a:buClrTx/>
              <a:buFont typeface="Arial" panose="020B0604020202020204" pitchFamily="34" charset="0"/>
              <a:buChar char="•"/>
              <a:defRPr/>
            </a:pPr>
            <a:r>
              <a:rPr lang="en-US" sz="3200" dirty="0"/>
              <a:t>Cloud &amp; data </a:t>
            </a:r>
            <a:r>
              <a:rPr lang="en-US" sz="3200" dirty="0" smtClean="0"/>
              <a:t>center facilities (onshore &amp; offshore)</a:t>
            </a:r>
          </a:p>
          <a:p>
            <a:pPr marL="342900" lvl="0" indent="-342900">
              <a:lnSpc>
                <a:spcPct val="90000"/>
              </a:lnSpc>
              <a:spcBef>
                <a:spcPts val="1000"/>
              </a:spcBef>
              <a:buClrTx/>
              <a:buFont typeface="Arial" panose="020B0604020202020204" pitchFamily="34" charset="0"/>
              <a:buChar char="•"/>
              <a:defRPr/>
            </a:pPr>
            <a:r>
              <a:rPr lang="en-GB" sz="3200" dirty="0"/>
              <a:t>Look at cross-border. Mutual Legal Assistance Agreements</a:t>
            </a:r>
          </a:p>
          <a:p>
            <a:pPr marL="342900" lvl="0" indent="-342900">
              <a:lnSpc>
                <a:spcPct val="90000"/>
              </a:lnSpc>
              <a:spcBef>
                <a:spcPts val="1000"/>
              </a:spcBef>
              <a:buClrTx/>
              <a:buFont typeface="Arial" panose="020B0604020202020204" pitchFamily="34" charset="0"/>
              <a:buChar char="•"/>
              <a:defRPr/>
            </a:pPr>
            <a:r>
              <a:rPr lang="en-GB" sz="3200" dirty="0"/>
              <a:t>IP addresses registry</a:t>
            </a:r>
          </a:p>
          <a:p>
            <a:pPr marL="342900" lvl="0" indent="-342900">
              <a:lnSpc>
                <a:spcPct val="90000"/>
              </a:lnSpc>
              <a:spcBef>
                <a:spcPts val="1000"/>
              </a:spcBef>
              <a:buClrTx/>
              <a:buFont typeface="Arial" panose="020B0604020202020204" pitchFamily="34" charset="0"/>
              <a:buChar char="•"/>
              <a:defRPr/>
            </a:pPr>
            <a:r>
              <a:rPr lang="en-GB" sz="3200" dirty="0"/>
              <a:t>Domain names registry- Cyber squatting</a:t>
            </a:r>
          </a:p>
          <a:p>
            <a:pPr marL="342900" lvl="0" indent="-342900">
              <a:lnSpc>
                <a:spcPct val="90000"/>
              </a:lnSpc>
              <a:spcBef>
                <a:spcPts val="1000"/>
              </a:spcBef>
              <a:buClrTx/>
              <a:buFont typeface="Arial" panose="020B0604020202020204" pitchFamily="34" charset="0"/>
              <a:buChar char="•"/>
              <a:defRPr/>
            </a:pPr>
            <a:r>
              <a:rPr lang="en-GB" sz="3200" dirty="0"/>
              <a:t>Cyber criminal </a:t>
            </a:r>
            <a:r>
              <a:rPr lang="en-GB" sz="3200" dirty="0" smtClean="0"/>
              <a:t>registries?</a:t>
            </a:r>
            <a:endParaRPr lang="en-GB" sz="3200" dirty="0"/>
          </a:p>
          <a:p>
            <a:pPr marL="342900" lvl="0" indent="-342900">
              <a:lnSpc>
                <a:spcPct val="90000"/>
              </a:lnSpc>
              <a:spcBef>
                <a:spcPts val="1000"/>
              </a:spcBef>
              <a:buClrTx/>
              <a:buFont typeface="Arial" panose="020B0604020202020204" pitchFamily="34" charset="0"/>
              <a:buChar char="•"/>
              <a:defRPr/>
            </a:pPr>
            <a:r>
              <a:rPr lang="en-GB" sz="3200" dirty="0"/>
              <a:t>Cyber espionage and national security</a:t>
            </a:r>
            <a:endParaRPr lang="en-US" sz="3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International landscape </a:t>
            </a:r>
            <a:r>
              <a:rPr lang="en-US" sz="3200" b="1" smtClean="0">
                <a:solidFill>
                  <a:srgbClr val="F05B22"/>
                </a:solidFill>
                <a:latin typeface="+mj-lt"/>
                <a:ea typeface="Tahoma" panose="020B0604030504040204"/>
                <a:cs typeface="Tahoma" panose="020B0604030504040204"/>
              </a:rPr>
              <a:t>impacting Ugandan laws</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51229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Cyber warfare</a:t>
            </a:r>
            <a:endParaRPr lang="en-US" sz="3200" b="1" dirty="0">
              <a:solidFill>
                <a:srgbClr val="F05B22"/>
              </a:solidFill>
              <a:latin typeface="+mj-lt"/>
              <a:ea typeface="Tahoma" panose="020B0604030504040204"/>
              <a:cs typeface="Tahoma" panose="020B0604030504040204"/>
            </a:endParaRPr>
          </a:p>
        </p:txBody>
      </p:sp>
      <p:pic>
        <p:nvPicPr>
          <p:cNvPr id="2" name="Picture 1"/>
          <p:cNvPicPr>
            <a:picLocks noChangeAspect="1"/>
          </p:cNvPicPr>
          <p:nvPr/>
        </p:nvPicPr>
        <p:blipFill>
          <a:blip r:embed="rId2"/>
          <a:stretch>
            <a:fillRect/>
          </a:stretch>
        </p:blipFill>
        <p:spPr>
          <a:xfrm>
            <a:off x="1814945" y="1404937"/>
            <a:ext cx="7633855" cy="4316990"/>
          </a:xfrm>
          <a:prstGeom prst="rect">
            <a:avLst/>
          </a:prstGeom>
        </p:spPr>
      </p:pic>
    </p:spTree>
    <p:extLst>
      <p:ext uri="{BB962C8B-B14F-4D97-AF65-F5344CB8AC3E}">
        <p14:creationId xmlns:p14="http://schemas.microsoft.com/office/powerpoint/2010/main" val="43228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342900" lvl="0" indent="-342900" algn="just">
              <a:lnSpc>
                <a:spcPct val="90000"/>
              </a:lnSpc>
              <a:spcBef>
                <a:spcPts val="1000"/>
              </a:spcBef>
              <a:buClrTx/>
              <a:buFont typeface="Arial" panose="020B0604020202020204" pitchFamily="34" charset="0"/>
              <a:buChar char="•"/>
              <a:defRPr/>
            </a:pPr>
            <a:r>
              <a:rPr lang="en-GB" sz="2800" dirty="0"/>
              <a:t>Theft of trade secrets and </a:t>
            </a:r>
            <a:r>
              <a:rPr lang="en-GB" sz="2800" dirty="0" smtClean="0"/>
              <a:t>IP. Are our IP laws adequate?</a:t>
            </a:r>
          </a:p>
          <a:p>
            <a:pPr marL="342900" lvl="0" indent="-342900" algn="just">
              <a:lnSpc>
                <a:spcPct val="90000"/>
              </a:lnSpc>
              <a:spcBef>
                <a:spcPts val="1000"/>
              </a:spcBef>
              <a:buClrTx/>
              <a:buFont typeface="Arial" panose="020B0604020202020204" pitchFamily="34" charset="0"/>
              <a:buChar char="•"/>
              <a:defRPr/>
            </a:pPr>
            <a:r>
              <a:rPr kumimoji="0" lang="en-GB"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Cyber warfare- spill overs from global conflicts </a:t>
            </a:r>
            <a:r>
              <a:rPr kumimoji="0" lang="en-GB"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Ukraine</a:t>
            </a:r>
          </a:p>
          <a:p>
            <a:pPr marL="342900" lvl="0" indent="-342900" algn="just">
              <a:lnSpc>
                <a:spcPct val="90000"/>
              </a:lnSpc>
              <a:spcBef>
                <a:spcPts val="1000"/>
              </a:spcBef>
              <a:buClrTx/>
              <a:buFont typeface="Arial" panose="020B0604020202020204" pitchFamily="34" charset="0"/>
              <a:buChar char="•"/>
              <a:defRPr/>
            </a:pPr>
            <a:r>
              <a:rPr lang="fr-FR" sz="2800" kern="1200" dirty="0">
                <a:solidFill>
                  <a:prstClr val="black"/>
                </a:solidFill>
                <a:latin typeface="Arial" panose="020B0604020202020204" pitchFamily="34" charset="0"/>
                <a:ea typeface="+mn-ea"/>
                <a:cs typeface="Arial" panose="020B0604020202020204" pitchFamily="34" charset="0"/>
              </a:rPr>
              <a:t>Voice, image, </a:t>
            </a:r>
            <a:r>
              <a:rPr lang="fr-FR" sz="2800" kern="1200" dirty="0" err="1">
                <a:solidFill>
                  <a:prstClr val="black"/>
                </a:solidFill>
                <a:latin typeface="Arial" panose="020B0604020202020204" pitchFamily="34" charset="0"/>
                <a:ea typeface="+mn-ea"/>
                <a:cs typeface="Arial" panose="020B0604020202020204" pitchFamily="34" charset="0"/>
              </a:rPr>
              <a:t>text</a:t>
            </a:r>
            <a:r>
              <a:rPr lang="fr-FR" sz="2800" kern="1200" dirty="0">
                <a:solidFill>
                  <a:prstClr val="black"/>
                </a:solidFill>
                <a:latin typeface="Arial" panose="020B0604020202020204" pitchFamily="34" charset="0"/>
                <a:ea typeface="+mn-ea"/>
                <a:cs typeface="Arial" panose="020B0604020202020204" pitchFamily="34" charset="0"/>
              </a:rPr>
              <a:t> &amp; </a:t>
            </a:r>
            <a:r>
              <a:rPr lang="fr-FR" sz="2800" kern="1200" dirty="0" err="1">
                <a:solidFill>
                  <a:prstClr val="black"/>
                </a:solidFill>
                <a:latin typeface="Arial" panose="020B0604020202020204" pitchFamily="34" charset="0"/>
                <a:ea typeface="+mn-ea"/>
                <a:cs typeface="Arial" panose="020B0604020202020204" pitchFamily="34" charset="0"/>
              </a:rPr>
              <a:t>video</a:t>
            </a:r>
            <a:r>
              <a:rPr lang="fr-FR" sz="2800" kern="1200" dirty="0">
                <a:solidFill>
                  <a:prstClr val="black"/>
                </a:solidFill>
                <a:latin typeface="Arial" panose="020B0604020202020204" pitchFamily="34" charset="0"/>
                <a:ea typeface="+mn-ea"/>
                <a:cs typeface="Arial" panose="020B0604020202020204" pitchFamily="34" charset="0"/>
              </a:rPr>
              <a:t> </a:t>
            </a:r>
            <a:r>
              <a:rPr lang="fr-FR" sz="2800" kern="1200" dirty="0" smtClean="0">
                <a:solidFill>
                  <a:prstClr val="black"/>
                </a:solidFill>
                <a:latin typeface="Arial" panose="020B0604020202020204" pitchFamily="34" charset="0"/>
                <a:ea typeface="+mn-ea"/>
                <a:cs typeface="Arial" panose="020B0604020202020204" pitchFamily="34" charset="0"/>
              </a:rPr>
              <a:t>manipulation/</a:t>
            </a:r>
            <a:r>
              <a:rPr lang="fr-FR" sz="2800" kern="1200" dirty="0" err="1" smtClean="0">
                <a:solidFill>
                  <a:prstClr val="black"/>
                </a:solidFill>
                <a:latin typeface="Arial" panose="020B0604020202020204" pitchFamily="34" charset="0"/>
                <a:ea typeface="+mn-ea"/>
                <a:cs typeface="Arial" panose="020B0604020202020204" pitchFamily="34" charset="0"/>
              </a:rPr>
              <a:t>deep</a:t>
            </a:r>
            <a:r>
              <a:rPr lang="fr-FR" sz="2800" kern="1200" dirty="0" smtClean="0">
                <a:solidFill>
                  <a:prstClr val="black"/>
                </a:solidFill>
                <a:latin typeface="Arial" panose="020B0604020202020204" pitchFamily="34" charset="0"/>
                <a:ea typeface="+mn-ea"/>
                <a:cs typeface="Arial" panose="020B0604020202020204" pitchFamily="34" charset="0"/>
              </a:rPr>
              <a:t> </a:t>
            </a:r>
            <a:r>
              <a:rPr lang="fr-FR" sz="2800" kern="1200" dirty="0" err="1" smtClean="0">
                <a:solidFill>
                  <a:prstClr val="black"/>
                </a:solidFill>
                <a:latin typeface="Arial" panose="020B0604020202020204" pitchFamily="34" charset="0"/>
                <a:ea typeface="+mn-ea"/>
                <a:cs typeface="Arial" panose="020B0604020202020204" pitchFamily="34" charset="0"/>
              </a:rPr>
              <a:t>fakes</a:t>
            </a:r>
            <a:endParaRPr lang="fr-FR" sz="2800" kern="1200" dirty="0" smtClean="0">
              <a:solidFill>
                <a:prstClr val="black"/>
              </a:solidFill>
              <a:latin typeface="Arial" panose="020B0604020202020204" pitchFamily="34" charset="0"/>
              <a:ea typeface="+mn-ea"/>
              <a:cs typeface="Arial" panose="020B0604020202020204" pitchFamily="34" charset="0"/>
            </a:endParaRPr>
          </a:p>
          <a:p>
            <a:pPr marL="342900" lvl="0" indent="-342900" algn="just">
              <a:lnSpc>
                <a:spcPct val="90000"/>
              </a:lnSpc>
              <a:spcBef>
                <a:spcPts val="1000"/>
              </a:spcBef>
              <a:buClrTx/>
              <a:buFont typeface="Arial" panose="020B0604020202020204" pitchFamily="34" charset="0"/>
              <a:buChar char="•"/>
              <a:defRPr/>
            </a:pPr>
            <a:r>
              <a:rPr lang="en-GB" sz="2800" kern="1200" dirty="0">
                <a:solidFill>
                  <a:prstClr val="black"/>
                </a:solidFill>
                <a:latin typeface="Arial" panose="020B0604020202020204" pitchFamily="34" charset="0"/>
                <a:ea typeface="+mn-ea"/>
                <a:cs typeface="Arial" panose="020B0604020202020204" pitchFamily="34" charset="0"/>
              </a:rPr>
              <a:t>Forensics &amp; laboratory accreditation</a:t>
            </a:r>
          </a:p>
          <a:p>
            <a:pPr marL="342900" lvl="0" indent="-342900" algn="just">
              <a:lnSpc>
                <a:spcPct val="90000"/>
              </a:lnSpc>
              <a:spcBef>
                <a:spcPts val="1000"/>
              </a:spcBef>
              <a:buClrTx/>
              <a:buFont typeface="Arial" panose="020B0604020202020204" pitchFamily="34" charset="0"/>
              <a:buChar char="•"/>
              <a:defRPr/>
            </a:pPr>
            <a:r>
              <a:rPr lang="en-GB" sz="2800" kern="1200" dirty="0">
                <a:solidFill>
                  <a:prstClr val="black"/>
                </a:solidFill>
                <a:latin typeface="Arial" panose="020B0604020202020204" pitchFamily="34" charset="0"/>
                <a:ea typeface="+mn-ea"/>
                <a:cs typeface="Arial" panose="020B0604020202020204" pitchFamily="34" charset="0"/>
              </a:rPr>
              <a:t>Electronic searches &amp; seizures</a:t>
            </a:r>
          </a:p>
          <a:p>
            <a:pPr marL="342900" lvl="0" indent="-342900" algn="just">
              <a:lnSpc>
                <a:spcPct val="90000"/>
              </a:lnSpc>
              <a:spcBef>
                <a:spcPts val="1000"/>
              </a:spcBef>
              <a:buClrTx/>
              <a:buFont typeface="Arial" panose="020B0604020202020204" pitchFamily="34" charset="0"/>
              <a:buChar char="•"/>
              <a:defRPr/>
            </a:pPr>
            <a:r>
              <a:rPr lang="en-GB" sz="2800" kern="1200" dirty="0">
                <a:solidFill>
                  <a:prstClr val="black"/>
                </a:solidFill>
                <a:latin typeface="Arial" panose="020B0604020202020204" pitchFamily="34" charset="0"/>
                <a:ea typeface="+mn-ea"/>
                <a:cs typeface="Arial" panose="020B0604020202020204" pitchFamily="34" charset="0"/>
              </a:rPr>
              <a:t>Expert witnesses and expert evidence</a:t>
            </a:r>
          </a:p>
          <a:p>
            <a:pPr marL="342900" lvl="0" indent="-342900" algn="just">
              <a:lnSpc>
                <a:spcPct val="90000"/>
              </a:lnSpc>
              <a:spcBef>
                <a:spcPts val="1000"/>
              </a:spcBef>
              <a:buClrTx/>
              <a:buFont typeface="Arial" panose="020B0604020202020204" pitchFamily="34" charset="0"/>
              <a:buChar char="•"/>
              <a:defRPr/>
            </a:pPr>
            <a:r>
              <a:rPr lang="en-GB" sz="2800" kern="1200" dirty="0">
                <a:solidFill>
                  <a:prstClr val="black"/>
                </a:solidFill>
                <a:latin typeface="Arial" panose="020B0604020202020204" pitchFamily="34" charset="0"/>
                <a:ea typeface="+mn-ea"/>
                <a:cs typeface="Arial" panose="020B0604020202020204" pitchFamily="34" charset="0"/>
              </a:rPr>
              <a:t>Evidence &amp; exhibit handing. </a:t>
            </a:r>
            <a:endParaRPr lang="en-GB" sz="2800" kern="1200" dirty="0" smtClean="0">
              <a:solidFill>
                <a:prstClr val="black"/>
              </a:solidFill>
              <a:latin typeface="Arial" panose="020B0604020202020204" pitchFamily="34" charset="0"/>
              <a:ea typeface="+mn-ea"/>
              <a:cs typeface="Arial" panose="020B0604020202020204" pitchFamily="34" charset="0"/>
            </a:endParaRPr>
          </a:p>
          <a:p>
            <a:pPr marL="342900" lvl="0" indent="-342900" algn="just">
              <a:lnSpc>
                <a:spcPct val="90000"/>
              </a:lnSpc>
              <a:spcBef>
                <a:spcPts val="1000"/>
              </a:spcBef>
              <a:buClrTx/>
              <a:buFont typeface="Arial" panose="020B0604020202020204" pitchFamily="34" charset="0"/>
              <a:buChar char="•"/>
              <a:defRPr/>
            </a:pPr>
            <a:r>
              <a:rPr lang="en-GB" sz="2800" kern="1200" dirty="0" smtClean="0">
                <a:solidFill>
                  <a:prstClr val="black"/>
                </a:solidFill>
                <a:latin typeface="Arial" panose="020B0604020202020204" pitchFamily="34" charset="0"/>
                <a:ea typeface="+mn-ea"/>
                <a:cs typeface="Arial" panose="020B0604020202020204" pitchFamily="34" charset="0"/>
              </a:rPr>
              <a:t>Virtual </a:t>
            </a:r>
            <a:r>
              <a:rPr lang="en-GB" sz="2800" kern="1200" dirty="0">
                <a:solidFill>
                  <a:prstClr val="black"/>
                </a:solidFill>
                <a:latin typeface="Arial" panose="020B0604020202020204" pitchFamily="34" charset="0"/>
                <a:ea typeface="+mn-ea"/>
                <a:cs typeface="Arial" panose="020B0604020202020204" pitchFamily="34" charset="0"/>
              </a:rPr>
              <a:t>registers &amp; Cyber crime scenes</a:t>
            </a:r>
          </a:p>
          <a:p>
            <a:pPr marL="342900" lvl="0" indent="-342900" algn="just">
              <a:lnSpc>
                <a:spcPct val="90000"/>
              </a:lnSpc>
              <a:spcBef>
                <a:spcPts val="1000"/>
              </a:spcBef>
              <a:buClrTx/>
              <a:buFont typeface="Arial" panose="020B0604020202020204" pitchFamily="34" charset="0"/>
              <a:buChar char="•"/>
              <a:defRPr/>
            </a:pPr>
            <a:r>
              <a:rPr lang="en-GB" sz="2800" kern="1200" dirty="0">
                <a:solidFill>
                  <a:prstClr val="black"/>
                </a:solidFill>
                <a:latin typeface="Arial" panose="020B0604020202020204" pitchFamily="34" charset="0"/>
                <a:ea typeface="+mn-ea"/>
                <a:cs typeface="Arial" panose="020B0604020202020204" pitchFamily="34" charset="0"/>
              </a:rPr>
              <a:t>Cyber investigations &amp; online trials</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Emerging aspects to consider</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142636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marL="342900" lvl="0" indent="-342900" algn="just">
              <a:lnSpc>
                <a:spcPct val="90000"/>
              </a:lnSpc>
              <a:spcBef>
                <a:spcPts val="1000"/>
              </a:spcBef>
              <a:buClrTx/>
              <a:buFont typeface="Arial" panose="020B0604020202020204" pitchFamily="34" charset="0"/>
              <a:buChar char="•"/>
              <a:defRPr/>
            </a:pPr>
            <a:r>
              <a:rPr lang="en-GB" sz="2400" dirty="0"/>
              <a:t>Tier 4 Money Lenders Act. Digital Credit Provider </a:t>
            </a:r>
            <a:r>
              <a:rPr lang="en-GB" sz="2400" dirty="0" smtClean="0"/>
              <a:t>Guidelines, 2024</a:t>
            </a:r>
          </a:p>
          <a:p>
            <a:pPr marL="342900" lvl="0" indent="-342900" algn="just">
              <a:lnSpc>
                <a:spcPct val="90000"/>
              </a:lnSpc>
              <a:spcBef>
                <a:spcPts val="1000"/>
              </a:spcBef>
              <a:buClrTx/>
              <a:buFont typeface="Arial" panose="020B0604020202020204" pitchFamily="34" charset="0"/>
              <a:buChar char="•"/>
              <a:defRPr/>
            </a:pPr>
            <a:r>
              <a:rPr lang="en-GB" sz="2400" dirty="0" smtClean="0"/>
              <a:t>Police Act- ripe for amendment?</a:t>
            </a:r>
          </a:p>
          <a:p>
            <a:pPr marL="342900" lvl="0" indent="-342900" algn="just">
              <a:lnSpc>
                <a:spcPct val="90000"/>
              </a:lnSpc>
              <a:spcBef>
                <a:spcPts val="1000"/>
              </a:spcBef>
              <a:buClrTx/>
              <a:buFont typeface="Arial" panose="020B0604020202020204" pitchFamily="34" charset="0"/>
              <a:buChar char="•"/>
              <a:defRPr/>
            </a:pPr>
            <a:r>
              <a:rPr lang="en-GB" sz="2400" dirty="0" smtClean="0"/>
              <a:t>Evidence Act- how will it cope with AI, VR and simulated evidence?</a:t>
            </a:r>
          </a:p>
          <a:p>
            <a:pPr marL="342900" lvl="0" indent="-342900" algn="just">
              <a:lnSpc>
                <a:spcPct val="90000"/>
              </a:lnSpc>
              <a:spcBef>
                <a:spcPts val="1000"/>
              </a:spcBef>
              <a:buClrTx/>
              <a:buFont typeface="Arial" panose="020B0604020202020204" pitchFamily="34" charset="0"/>
              <a:buChar char="•"/>
              <a:defRPr/>
            </a:pPr>
            <a:r>
              <a:rPr lang="en-GB" sz="2400" dirty="0" smtClean="0"/>
              <a:t>UPDF Act- a stronger case for national security exceptions?</a:t>
            </a:r>
          </a:p>
          <a:p>
            <a:pPr marL="342900" lvl="0" indent="-342900" algn="just">
              <a:lnSpc>
                <a:spcPct val="90000"/>
              </a:lnSpc>
              <a:spcBef>
                <a:spcPts val="1000"/>
              </a:spcBef>
              <a:buClrTx/>
              <a:buFont typeface="Arial" panose="020B0604020202020204" pitchFamily="34" charset="0"/>
              <a:buChar char="•"/>
              <a:defRPr/>
            </a:pPr>
            <a:r>
              <a:rPr lang="en-GB" sz="2400" dirty="0"/>
              <a:t>The Constitution (Integration of ICT into the Adjudication. Process for Courts of Judicature) (Practice) Directions, </a:t>
            </a:r>
            <a:r>
              <a:rPr lang="en-GB" sz="2400" dirty="0" smtClean="0"/>
              <a:t>2019 and ECCMIS- How far shall we go?</a:t>
            </a:r>
          </a:p>
          <a:p>
            <a:pPr marL="342900" lvl="0" indent="-342900" algn="just">
              <a:lnSpc>
                <a:spcPct val="90000"/>
              </a:lnSpc>
              <a:spcBef>
                <a:spcPts val="1000"/>
              </a:spcBef>
              <a:buClrTx/>
              <a:buFont typeface="Arial" panose="020B0604020202020204" pitchFamily="34" charset="0"/>
              <a:buChar char="•"/>
              <a:defRPr/>
            </a:pPr>
            <a:r>
              <a:rPr lang="en-GB" sz="2400" dirty="0" smtClean="0"/>
              <a:t>E-tax/EFRIS- A new round of fraud? Uganda vs </a:t>
            </a:r>
            <a:r>
              <a:rPr lang="en-GB" sz="2400" dirty="0" err="1" smtClean="0"/>
              <a:t>Guster</a:t>
            </a:r>
            <a:r>
              <a:rPr lang="en-GB" sz="2400" dirty="0" smtClean="0"/>
              <a:t> Nsubuga &amp; 3 Others (2012)</a:t>
            </a:r>
          </a:p>
          <a:p>
            <a:pPr marL="342900" lvl="0" indent="-342900" algn="just">
              <a:lnSpc>
                <a:spcPct val="90000"/>
              </a:lnSpc>
              <a:spcBef>
                <a:spcPts val="1000"/>
              </a:spcBef>
              <a:buClrTx/>
              <a:buFont typeface="Arial" panose="020B0604020202020204" pitchFamily="34" charset="0"/>
              <a:buChar char="•"/>
              <a:defRPr/>
            </a:pPr>
            <a:r>
              <a:rPr lang="en-GB" sz="2400" dirty="0" smtClean="0"/>
              <a:t>Utilities Court- growing Computer misuse trends. Consider decentralization of the Court and UCC’s prosecutorial capacity?</a:t>
            </a:r>
          </a:p>
          <a:p>
            <a:pPr marL="342900" lvl="0" indent="-342900" algn="just">
              <a:lnSpc>
                <a:spcPct val="90000"/>
              </a:lnSpc>
              <a:spcBef>
                <a:spcPts val="1000"/>
              </a:spcBef>
              <a:buClrTx/>
              <a:buFont typeface="Arial" panose="020B0604020202020204" pitchFamily="34" charset="0"/>
              <a:buChar char="•"/>
              <a:defRPr/>
            </a:pPr>
            <a:r>
              <a:rPr lang="en-GB" sz="2400" dirty="0" smtClean="0"/>
              <a:t>Time for Advocates Social Media Guidelines?</a:t>
            </a:r>
          </a:p>
          <a:p>
            <a:pPr marL="342900" lvl="0" indent="-342900" algn="just">
              <a:lnSpc>
                <a:spcPct val="90000"/>
              </a:lnSpc>
              <a:spcBef>
                <a:spcPts val="1000"/>
              </a:spcBef>
              <a:buClrTx/>
              <a:buFont typeface="Arial" panose="020B0604020202020204" pitchFamily="34" charset="0"/>
              <a:buChar char="•"/>
              <a:defRPr/>
            </a:pPr>
            <a:endParaRPr lang="en-GB" sz="2800" dirty="0" smtClean="0"/>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Back home- an eye to the future</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85547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65225"/>
            <a:ext cx="11323955" cy="4893310"/>
          </a:xfrm>
          <a:prstGeom prst="rect">
            <a:avLst/>
          </a:prstGeom>
          <a:noFill/>
        </p:spPr>
        <p:txBody>
          <a:bodyPr wrap="square" rtlCol="0">
            <a:noAutofit/>
          </a:bodyPr>
          <a:lstStyle/>
          <a:p>
            <a:pPr lvl="0" algn="just">
              <a:lnSpc>
                <a:spcPct val="90000"/>
              </a:lnSpc>
              <a:spcBef>
                <a:spcPts val="1000"/>
              </a:spcBef>
              <a:buClrTx/>
              <a:defRPr/>
            </a:pPr>
            <a:endParaRPr lang="en-GB" sz="2800" dirty="0" smtClean="0"/>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smtClean="0">
                <a:solidFill>
                  <a:srgbClr val="F05B22"/>
                </a:solidFill>
                <a:latin typeface="+mj-lt"/>
                <a:ea typeface="Tahoma" panose="020B0604030504040204"/>
                <a:cs typeface="Tahoma" panose="020B0604030504040204"/>
              </a:rPr>
              <a:t>The “romantic” side of cyber crime </a:t>
            </a:r>
            <a:endParaRPr lang="en-US" sz="3200" b="1" dirty="0">
              <a:solidFill>
                <a:srgbClr val="F05B22"/>
              </a:solidFill>
              <a:latin typeface="+mj-lt"/>
              <a:ea typeface="Tahoma" panose="020B0604030504040204"/>
              <a:cs typeface="Tahoma" panose="020B0604030504040204"/>
            </a:endParaRPr>
          </a:p>
        </p:txBody>
      </p:sp>
      <p:pic>
        <p:nvPicPr>
          <p:cNvPr id="3" name="Picture 2"/>
          <p:cNvPicPr>
            <a:picLocks noChangeAspect="1"/>
          </p:cNvPicPr>
          <p:nvPr/>
        </p:nvPicPr>
        <p:blipFill>
          <a:blip r:embed="rId2"/>
          <a:stretch>
            <a:fillRect/>
          </a:stretch>
        </p:blipFill>
        <p:spPr>
          <a:xfrm>
            <a:off x="1690255" y="997527"/>
            <a:ext cx="8395854" cy="5061007"/>
          </a:xfrm>
          <a:prstGeom prst="rect">
            <a:avLst/>
          </a:prstGeom>
        </p:spPr>
      </p:pic>
    </p:spTree>
    <p:extLst>
      <p:ext uri="{BB962C8B-B14F-4D97-AF65-F5344CB8AC3E}">
        <p14:creationId xmlns:p14="http://schemas.microsoft.com/office/powerpoint/2010/main" val="2163685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80" y="1192521"/>
            <a:ext cx="11323955" cy="489331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6" y="300251"/>
            <a:ext cx="2620370" cy="26203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743" y="163773"/>
            <a:ext cx="5302192" cy="55136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29051" y="2369835"/>
            <a:ext cx="831375" cy="5507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072" y="3127352"/>
            <a:ext cx="4800885" cy="2958479"/>
          </a:xfrm>
          <a:prstGeom prst="rect">
            <a:avLst/>
          </a:prstGeom>
        </p:spPr>
      </p:pic>
    </p:spTree>
    <p:extLst>
      <p:ext uri="{BB962C8B-B14F-4D97-AF65-F5344CB8AC3E}">
        <p14:creationId xmlns:p14="http://schemas.microsoft.com/office/powerpoint/2010/main" val="393613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850" y="883920"/>
            <a:ext cx="11290300" cy="4721860"/>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smtClean="0">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smtClean="0">
                <a:sym typeface="+mn-ea"/>
              </a:rPr>
              <a:t>Uganda's </a:t>
            </a:r>
            <a:r>
              <a:rPr lang="en-US" sz="2000" dirty="0">
                <a:sym typeface="+mn-ea"/>
              </a:rPr>
              <a:t>cyber law framework, including the Computer Misuse Act and Electronic Transactions Act, is effective in addressing cyber-related offenses. However, challenges like rapid technological advancements, enforcement difficulties, and public awareness need to be addressed. </a:t>
            </a:r>
            <a:endParaRPr lang="en-US" sz="2000" dirty="0" smtClean="0">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endParaRPr lang="en-US" sz="2000" dirty="0" smtClean="0">
              <a:sym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smtClean="0">
                <a:sym typeface="+mn-ea"/>
              </a:rPr>
              <a:t>Strengthening </a:t>
            </a:r>
            <a:r>
              <a:rPr lang="en-US" sz="2000" dirty="0">
                <a:sym typeface="+mn-ea"/>
              </a:rPr>
              <a:t>the framework requires regular updates, enhanced enforcement capabilities, and increased user education. Despite Uganda's progress, ongoing adaptation and resource allocation are crucial for effective cybercrime </a:t>
            </a:r>
            <a:r>
              <a:rPr lang="en-US" sz="2000" dirty="0" smtClean="0">
                <a:sym typeface="+mn-ea"/>
              </a:rPr>
              <a:t>prevention.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   </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 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175" y="1036320"/>
            <a:ext cx="9500870" cy="5163820"/>
          </a:xfrm>
          <a:prstGeom prst="rect">
            <a:avLst/>
          </a:prstGeom>
          <a:noFill/>
        </p:spPr>
        <p:txBody>
          <a:bodyPr wrap="square" rtlCol="0">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400" dirty="0" smtClean="0">
              <a:sym typeface="+mn-ea"/>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400" dirty="0">
              <a:sym typeface="+mn-ea"/>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sz="2400" dirty="0" smtClean="0">
                <a:sym typeface="+mn-ea"/>
              </a:rPr>
              <a:t>Despite </a:t>
            </a:r>
            <a:r>
              <a:rPr lang="en-US" sz="2400" dirty="0">
                <a:sym typeface="+mn-ea"/>
              </a:rPr>
              <a:t>simplifying daily life, technological advancements have resulted into grave violations of property rights, privacy and human life</a:t>
            </a:r>
            <a:r>
              <a:rPr lang="en-US" sz="2400" dirty="0" smtClean="0">
                <a:sym typeface="+mn-ea"/>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400" dirty="0"/>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sz="2400" dirty="0">
                <a:sym typeface="+mn-ea"/>
              </a:rPr>
              <a:t>Increased frequency of cybercrimes, piracy, hacking and improper electronic data usage has led to enactment of laws to protect various rights and liberties with the international law and human rights framework.</a:t>
            </a:r>
            <a:endParaRPr lang="en-US" sz="2400" dirty="0"/>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en-US" sz="2400" dirty="0"/>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40820" y="214250"/>
            <a:ext cx="9905797" cy="646331"/>
          </a:xfrm>
          <a:prstGeom prst="rect">
            <a:avLst/>
          </a:prstGeom>
          <a:noFill/>
        </p:spPr>
        <p:txBody>
          <a:bodyPr wrap="square" rtlCol="0">
            <a:spAutoFit/>
          </a:bodyPr>
          <a:lstStyle/>
          <a:p>
            <a:pPr algn="ctr">
              <a:lnSpc>
                <a:spcPct val="90000"/>
              </a:lnSpc>
              <a:buClr>
                <a:srgbClr val="F45D21"/>
              </a:buClr>
              <a:buSzPts val="3200"/>
            </a:pPr>
            <a:r>
              <a:rPr lang="en-US" sz="4000" b="1" dirty="0">
                <a:solidFill>
                  <a:srgbClr val="F05B22"/>
                </a:solidFill>
                <a:latin typeface="+mj-lt"/>
                <a:ea typeface="Tahoma" panose="020B0604030504040204"/>
                <a:cs typeface="Tahoma" panose="020B0604030504040204"/>
              </a:rPr>
              <a:t>Introduction</a:t>
            </a:r>
          </a:p>
        </p:txBody>
      </p:sp>
    </p:spTree>
    <p:extLst>
      <p:ext uri="{BB962C8B-B14F-4D97-AF65-F5344CB8AC3E}">
        <p14:creationId xmlns:p14="http://schemas.microsoft.com/office/powerpoint/2010/main" val="2649173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850" y="883920"/>
            <a:ext cx="11290300" cy="4721860"/>
          </a:xfrm>
          <a:prstGeom prst="rect">
            <a:avLst/>
          </a:prstGeom>
          <a:noFill/>
        </p:spPr>
        <p:txBody>
          <a:bodyPr wrap="square" rtlCol="0">
            <a:noAutofit/>
          </a:bodyPr>
          <a:lstStyle/>
          <a:p>
            <a:pPr lvl="0">
              <a:lnSpc>
                <a:spcPct val="90000"/>
              </a:lnSpc>
              <a:spcBef>
                <a:spcPts val="1000"/>
              </a:spcBef>
              <a:buClrTx/>
              <a:buFont typeface="Arial" panose="020B0604020202020204" pitchFamily="34" charset="0"/>
              <a:defRPr/>
            </a:pPr>
            <a:endParaRPr lang="en-GB" sz="2000" dirty="0" smtClean="0">
              <a:sym typeface="+mn-ea"/>
            </a:endParaRPr>
          </a:p>
          <a:p>
            <a:pPr lvl="0">
              <a:lnSpc>
                <a:spcPct val="90000"/>
              </a:lnSpc>
              <a:spcBef>
                <a:spcPts val="1000"/>
              </a:spcBef>
              <a:buClrTx/>
              <a:buFont typeface="Arial" panose="020B0604020202020204" pitchFamily="34" charset="0"/>
              <a:defRPr/>
            </a:pPr>
            <a:r>
              <a:rPr lang="en-GB" sz="2800" i="1" dirty="0" smtClean="0">
                <a:sym typeface="+mn-ea"/>
              </a:rPr>
              <a:t>“What </a:t>
            </a:r>
            <a:r>
              <a:rPr lang="en-GB" sz="2800" i="1" dirty="0">
                <a:sym typeface="+mn-ea"/>
              </a:rPr>
              <a:t>is the argument on the other side? Only this, that no case has been found in which it has been done before. That argument does not appeal to me in the least. If we never do anything which has not been done before, we shall never get anywhere. The law will stand still whilst the rest of the world goes on; and that will be bad for both</a:t>
            </a:r>
            <a:r>
              <a:rPr lang="en-GB" sz="2800" i="1" dirty="0" smtClean="0">
                <a:sym typeface="+mn-ea"/>
              </a:rPr>
              <a:t>.” </a:t>
            </a:r>
            <a:r>
              <a:rPr lang="en-GB" sz="2800" dirty="0" smtClean="0">
                <a:sym typeface="+mn-ea"/>
              </a:rPr>
              <a:t>Lord Denning MR (as he </a:t>
            </a:r>
            <a:r>
              <a:rPr lang="en-GB" sz="2800" dirty="0">
                <a:sym typeface="+mn-ea"/>
              </a:rPr>
              <a:t>then was) Packer v Packer (1953) 2 ALL ER </a:t>
            </a:r>
            <a:r>
              <a:rPr lang="en-GB" sz="2800" dirty="0" smtClean="0">
                <a:sym typeface="+mn-ea"/>
              </a:rPr>
              <a:t>127</a:t>
            </a:r>
          </a:p>
          <a:p>
            <a:pPr lvl="0">
              <a:lnSpc>
                <a:spcPct val="90000"/>
              </a:lnSpc>
              <a:spcBef>
                <a:spcPts val="1000"/>
              </a:spcBef>
              <a:buClrTx/>
              <a:buFont typeface="Arial" panose="020B0604020202020204" pitchFamily="34" charset="0"/>
              <a:defRPr/>
            </a:pPr>
            <a:endParaRPr kumimoji="0" lang="en-GB" sz="28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mn-ea"/>
            </a:endParaRPr>
          </a:p>
          <a:p>
            <a:pPr lvl="0">
              <a:lnSpc>
                <a:spcPct val="90000"/>
              </a:lnSpc>
              <a:spcBef>
                <a:spcPts val="1000"/>
              </a:spcBef>
              <a:buClrTx/>
              <a:buFont typeface="Arial" panose="020B0604020202020204" pitchFamily="34" charset="0"/>
              <a:defRPr/>
            </a:pPr>
            <a:endParaRPr kumimoji="0" lang="en-GB"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mn-ea"/>
            </a:endParaRPr>
          </a:p>
          <a:p>
            <a:pPr lvl="0">
              <a:lnSpc>
                <a:spcPct val="90000"/>
              </a:lnSpc>
              <a:spcBef>
                <a:spcPts val="1000"/>
              </a:spcBef>
              <a:buClrTx/>
              <a:buFont typeface="Arial" panose="020B0604020202020204" pitchFamily="34" charset="0"/>
              <a:defRPr/>
            </a:pPr>
            <a:r>
              <a:rPr lang="en-GB" sz="2400" kern="1200" dirty="0" smtClean="0">
                <a:solidFill>
                  <a:prstClr val="black"/>
                </a:solidFill>
                <a:latin typeface="Arial" panose="020B0604020202020204" pitchFamily="34" charset="0"/>
                <a:ea typeface="+mn-ea"/>
                <a:cs typeface="Arial" panose="020B0604020202020204" pitchFamily="34" charset="0"/>
                <a:sym typeface="+mn-ea"/>
              </a:rPr>
              <a:t>Email: </a:t>
            </a:r>
            <a:r>
              <a:rPr lang="en-GB" sz="2400" kern="1200" dirty="0" smtClean="0">
                <a:solidFill>
                  <a:prstClr val="black"/>
                </a:solidFill>
                <a:latin typeface="Arial" panose="020B0604020202020204" pitchFamily="34" charset="0"/>
                <a:ea typeface="+mn-ea"/>
                <a:cs typeface="Arial" panose="020B0604020202020204" pitchFamily="34" charset="0"/>
                <a:sym typeface="+mn-ea"/>
                <a:hlinkClick r:id="rId2"/>
              </a:rPr>
              <a:t>skayondo@ortusadvocates.com</a:t>
            </a:r>
            <a:r>
              <a:rPr lang="en-GB" sz="2400" kern="1200" dirty="0" smtClean="0">
                <a:solidFill>
                  <a:prstClr val="black"/>
                </a:solidFill>
                <a:latin typeface="Arial" panose="020B0604020202020204" pitchFamily="34" charset="0"/>
                <a:ea typeface="+mn-ea"/>
                <a:cs typeface="Arial" panose="020B0604020202020204" pitchFamily="34" charset="0"/>
                <a:sym typeface="+mn-ea"/>
              </a:rPr>
              <a:t> </a:t>
            </a:r>
          </a:p>
          <a:p>
            <a:pPr lvl="0">
              <a:lnSpc>
                <a:spcPct val="90000"/>
              </a:lnSpc>
              <a:spcBef>
                <a:spcPts val="1000"/>
              </a:spcBef>
              <a:buClrTx/>
              <a:buFont typeface="Arial" panose="020B0604020202020204" pitchFamily="34" charset="0"/>
              <a:defRPr/>
            </a:pPr>
            <a:r>
              <a:rPr kumimoji="0" lang="en-GB" sz="2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mn-ea"/>
              </a:rPr>
              <a:t>Tel: +256779334187</a:t>
            </a:r>
            <a:endParaRPr kumimoji="0" lang="en-GB" sz="2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 </a:t>
            </a:r>
            <a:r>
              <a:rPr lang="en-US" sz="3200" b="1" dirty="0" smtClean="0">
                <a:solidFill>
                  <a:srgbClr val="F05B22"/>
                </a:solidFill>
                <a:latin typeface="+mj-lt"/>
                <a:ea typeface="Tahoma" panose="020B0604030504040204"/>
                <a:cs typeface="Tahoma" panose="020B0604030504040204"/>
              </a:rPr>
              <a:t>Thank you</a:t>
            </a:r>
            <a:endParaRPr lang="en-US" sz="3200" b="1" dirty="0">
              <a:solidFill>
                <a:srgbClr val="F05B22"/>
              </a:solidFill>
              <a:latin typeface="+mj-lt"/>
              <a:ea typeface="Tahoma" panose="020B0604030504040204"/>
              <a:cs typeface="Tahoma" panose="020B0604030504040204"/>
            </a:endParaRPr>
          </a:p>
        </p:txBody>
      </p:sp>
    </p:spTree>
    <p:extLst>
      <p:ext uri="{BB962C8B-B14F-4D97-AF65-F5344CB8AC3E}">
        <p14:creationId xmlns:p14="http://schemas.microsoft.com/office/powerpoint/2010/main" val="64213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166" y="1165428"/>
            <a:ext cx="11324064" cy="4646400"/>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smtClean="0">
                <a:sym typeface="+mn-ea"/>
              </a:rPr>
              <a:t>The </a:t>
            </a:r>
            <a:r>
              <a:rPr lang="en-US" sz="2400" dirty="0">
                <a:sym typeface="+mn-ea"/>
              </a:rPr>
              <a:t>Computer Misuse </a:t>
            </a:r>
            <a:r>
              <a:rPr lang="en-US" sz="2400" dirty="0" smtClean="0">
                <a:sym typeface="+mn-ea"/>
              </a:rPr>
              <a:t>Act, 2011</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Electronic Transactions </a:t>
            </a:r>
            <a:r>
              <a:rPr lang="en-US" sz="2400" dirty="0" smtClean="0">
                <a:sym typeface="+mn-ea"/>
              </a:rPr>
              <a:t>Act, 2011</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Electronic Signature’s </a:t>
            </a:r>
            <a:r>
              <a:rPr lang="en-US" sz="2400" dirty="0" smtClean="0">
                <a:sym typeface="+mn-ea"/>
              </a:rPr>
              <a:t>Act, 2011</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Uganda Communication’s </a:t>
            </a:r>
            <a:r>
              <a:rPr lang="en-US" sz="2400" dirty="0" smtClean="0">
                <a:sym typeface="+mn-ea"/>
              </a:rPr>
              <a:t>Act, 2013 (as amended) and Regulations thereunder (2019)</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a:t>
            </a:r>
            <a:r>
              <a:rPr lang="en-US" sz="2400" dirty="0" smtClean="0">
                <a:sym typeface="+mn-ea"/>
              </a:rPr>
              <a:t>Anti-Pornography Act, 2014</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Regulation of Interception of Communications’ Act </a:t>
            </a:r>
            <a:r>
              <a:rPr lang="en-US" sz="2400" dirty="0" smtClean="0">
                <a:sym typeface="+mn-ea"/>
              </a:rPr>
              <a:t>2010 and Regulations thereunder (2023)</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Anti-terrorism </a:t>
            </a:r>
            <a:r>
              <a:rPr lang="en-US" sz="2400" dirty="0" smtClean="0">
                <a:sym typeface="+mn-ea"/>
              </a:rPr>
              <a:t>Act, </a:t>
            </a:r>
            <a:r>
              <a:rPr lang="en-US" sz="2400" dirty="0">
                <a:sym typeface="+mn-ea"/>
              </a:rPr>
              <a:t>2002</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sz="2400" dirty="0">
                <a:sym typeface="+mn-ea"/>
              </a:rPr>
              <a:t>The National Information Technology Authority, Uganda Act, </a:t>
            </a:r>
            <a:r>
              <a:rPr lang="en-US" sz="2400" dirty="0" smtClean="0">
                <a:sym typeface="+mn-ea"/>
              </a:rPr>
              <a:t>2009 and Regulations thereunder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602224" y="436754"/>
            <a:ext cx="10663311" cy="478155"/>
          </a:xfrm>
          <a:prstGeom prst="rect">
            <a:avLst/>
          </a:prstGeom>
          <a:noFill/>
        </p:spPr>
        <p:txBody>
          <a:bodyPr wrap="square" rtlCol="0">
            <a:spAutoFit/>
          </a:bodyPr>
          <a:lstStyle/>
          <a:p>
            <a:pPr algn="ctr">
              <a:lnSpc>
                <a:spcPct val="90000"/>
              </a:lnSpc>
              <a:buClr>
                <a:srgbClr val="F45D21"/>
              </a:buClr>
              <a:buSzPts val="3200"/>
            </a:pPr>
            <a:r>
              <a:rPr lang="en-US" sz="2800" b="1" dirty="0">
                <a:solidFill>
                  <a:srgbClr val="F05B22"/>
                </a:solidFill>
                <a:latin typeface="+mj-lt"/>
                <a:ea typeface="Tahoma" panose="020B0604030504040204"/>
                <a:cs typeface="Tahoma" panose="020B0604030504040204"/>
              </a:rPr>
              <a:t>Legal Framework for Cybercrime in Uganda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95910" y="449580"/>
          <a:ext cx="11708765" cy="5610860"/>
        </p:xfrm>
        <a:graphic>
          <a:graphicData uri="http://schemas.openxmlformats.org/drawingml/2006/table">
            <a:tbl>
              <a:tblPr firstRow="1" bandRow="1">
                <a:tableStyleId>{21E4AEA4-8DFA-4A89-87EB-49C32662AFE0}</a:tableStyleId>
              </a:tblPr>
              <a:tblGrid>
                <a:gridCol w="4605655"/>
                <a:gridCol w="3297555"/>
                <a:gridCol w="3805555"/>
              </a:tblGrid>
              <a:tr h="1997710">
                <a:tc>
                  <a:txBody>
                    <a:bodyPr/>
                    <a:lstStyle/>
                    <a:p>
                      <a:r>
                        <a:rPr lang="en-US" dirty="0"/>
                        <a:t>UGANDAN</a:t>
                      </a:r>
                      <a:r>
                        <a:rPr lang="en-US" baseline="0" dirty="0"/>
                        <a:t> ACT/ REGULATION</a:t>
                      </a:r>
                    </a:p>
                  </a:txBody>
                  <a:tcPr/>
                </a:tc>
                <a:tc>
                  <a:txBody>
                    <a:bodyPr/>
                    <a:lstStyle/>
                    <a:p>
                      <a:r>
                        <a:rPr lang="en-US" dirty="0"/>
                        <a:t>PROVISION</a:t>
                      </a:r>
                    </a:p>
                  </a:txBody>
                  <a:tcPr/>
                </a:tc>
                <a:tc>
                  <a:txBody>
                    <a:bodyPr/>
                    <a:lstStyle/>
                    <a:p>
                      <a:r>
                        <a:rPr lang="en-US" dirty="0"/>
                        <a:t>COMMENTS</a:t>
                      </a:r>
                    </a:p>
                  </a:txBody>
                  <a:tcPr/>
                </a:tc>
              </a:tr>
              <a:tr h="1203960">
                <a:tc>
                  <a:txBody>
                    <a:bodyPr/>
                    <a:lstStyle/>
                    <a:p>
                      <a:r>
                        <a:rPr lang="en-US" dirty="0"/>
                        <a:t>Computer Misuse Act, 2011 (CMA)</a:t>
                      </a:r>
                    </a:p>
                  </a:txBody>
                  <a:tcPr/>
                </a:tc>
                <a:tc>
                  <a:txBody>
                    <a:bodyPr/>
                    <a:lstStyle/>
                    <a:p>
                      <a:r>
                        <a:rPr lang="en-US" dirty="0"/>
                        <a:t>Sections</a:t>
                      </a:r>
                      <a:r>
                        <a:rPr lang="en-US" baseline="0" dirty="0"/>
                        <a:t> 9,12,15,23,24,25 &amp; 26</a:t>
                      </a:r>
                    </a:p>
                  </a:txBody>
                  <a:tcPr/>
                </a:tc>
                <a:tc>
                  <a:txBody>
                    <a:bodyPr/>
                    <a:lstStyle/>
                    <a:p>
                      <a:r>
                        <a:rPr lang="en-GB" dirty="0"/>
                        <a:t>The legislation criminalizes unauthorized computer program access, child pornography, cyber harassment, and stalking, while also implementing preventive measures that violate certain human</a:t>
                      </a:r>
                      <a:r>
                        <a:rPr lang="en-GB" baseline="0" dirty="0"/>
                        <a:t> rights</a:t>
                      </a:r>
                      <a:r>
                        <a:rPr lang="en-US" baseline="0" dirty="0"/>
                        <a:t>.</a:t>
                      </a:r>
                    </a:p>
                  </a:txBody>
                  <a:tcPr/>
                </a:tc>
              </a:tr>
              <a:tr h="982980">
                <a:tc>
                  <a:txBody>
                    <a:bodyPr/>
                    <a:lstStyle/>
                    <a:p>
                      <a:r>
                        <a:rPr lang="en-US" dirty="0"/>
                        <a:t>Uganda Communications Act, 2015 (UCA)</a:t>
                      </a:r>
                    </a:p>
                  </a:txBody>
                  <a:tcPr/>
                </a:tc>
                <a:tc>
                  <a:txBody>
                    <a:bodyPr/>
                    <a:lstStyle/>
                    <a:p>
                      <a:r>
                        <a:rPr lang="en-US" dirty="0"/>
                        <a:t>Sections 4 &amp; 5</a:t>
                      </a:r>
                    </a:p>
                  </a:txBody>
                  <a:tcPr/>
                </a:tc>
                <a:tc>
                  <a:txBody>
                    <a:bodyPr/>
                    <a:lstStyle/>
                    <a:p>
                      <a:r>
                        <a:rPr lang="en-US" dirty="0"/>
                        <a:t>While</a:t>
                      </a:r>
                      <a:r>
                        <a:rPr lang="en-US" baseline="0" dirty="0"/>
                        <a:t> it strengthens Uganda Communications Commission’s role in monitoring and regulating communications for public safety, it lacks specific focus on cybercrime.</a:t>
                      </a:r>
                    </a:p>
                  </a:txBody>
                  <a:tcPr/>
                </a:tc>
              </a:tr>
              <a:tr h="1426210">
                <a:tc>
                  <a:txBody>
                    <a:bodyPr/>
                    <a:lstStyle/>
                    <a:p>
                      <a:r>
                        <a:rPr lang="en-US" dirty="0"/>
                        <a:t>The National Information Technology</a:t>
                      </a:r>
                      <a:r>
                        <a:rPr lang="en-US" baseline="0" dirty="0"/>
                        <a:t> Authority, Uganda Act, 2009 (NITA)</a:t>
                      </a:r>
                    </a:p>
                  </a:txBody>
                  <a:tcPr/>
                </a:tc>
                <a:tc>
                  <a:txBody>
                    <a:bodyPr/>
                    <a:lstStyle/>
                    <a:p>
                      <a:r>
                        <a:rPr lang="en-US" dirty="0"/>
                        <a:t>Sections 5, 19, 20</a:t>
                      </a:r>
                      <a:r>
                        <a:rPr lang="en-US" baseline="0" dirty="0"/>
                        <a:t> &amp; 38</a:t>
                      </a:r>
                    </a:p>
                  </a:txBody>
                  <a:tcPr/>
                </a:tc>
                <a:tc>
                  <a:txBody>
                    <a:bodyPr/>
                    <a:lstStyle/>
                    <a:p>
                      <a:r>
                        <a:rPr lang="en-US" dirty="0"/>
                        <a:t>Provides for the functions</a:t>
                      </a:r>
                      <a:r>
                        <a:rPr lang="en-US" baseline="0" dirty="0"/>
                        <a:t> of the authority whose scope is not defined. Thus these far reaching powers of entry and inspections can lead to violation of privacy as individuals cannot foresee the kind of information that is relevant to NITA-U</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40929759"/>
              </p:ext>
            </p:extLst>
          </p:nvPr>
        </p:nvGraphicFramePr>
        <p:xfrm>
          <a:off x="295910" y="488315"/>
          <a:ext cx="11591290" cy="4998720"/>
        </p:xfrm>
        <a:graphic>
          <a:graphicData uri="http://schemas.openxmlformats.org/drawingml/2006/table">
            <a:tbl>
              <a:tblPr firstRow="1" bandRow="1">
                <a:tableStyleId>{21E4AEA4-8DFA-4A89-87EB-49C32662AFE0}</a:tableStyleId>
              </a:tblPr>
              <a:tblGrid>
                <a:gridCol w="4591685"/>
                <a:gridCol w="3287395"/>
                <a:gridCol w="3712210"/>
              </a:tblGrid>
              <a:tr h="474980">
                <a:tc>
                  <a:txBody>
                    <a:bodyPr/>
                    <a:lstStyle/>
                    <a:p>
                      <a:r>
                        <a:rPr lang="en-US" sz="1400" dirty="0"/>
                        <a:t>UGANDAN</a:t>
                      </a:r>
                      <a:r>
                        <a:rPr lang="en-US" sz="1400" baseline="0" dirty="0"/>
                        <a:t> ACT/ REGULATION</a:t>
                      </a:r>
                    </a:p>
                  </a:txBody>
                  <a:tcPr/>
                </a:tc>
                <a:tc>
                  <a:txBody>
                    <a:bodyPr/>
                    <a:lstStyle/>
                    <a:p>
                      <a:r>
                        <a:rPr lang="en-US" sz="1400" dirty="0"/>
                        <a:t>PROVISION</a:t>
                      </a:r>
                    </a:p>
                  </a:txBody>
                  <a:tcPr/>
                </a:tc>
                <a:tc>
                  <a:txBody>
                    <a:bodyPr/>
                    <a:lstStyle/>
                    <a:p>
                      <a:r>
                        <a:rPr lang="en-US" sz="1400" dirty="0"/>
                        <a:t>COMMENTS</a:t>
                      </a:r>
                    </a:p>
                  </a:txBody>
                  <a:tcPr/>
                </a:tc>
              </a:tr>
              <a:tr h="1158240">
                <a:tc>
                  <a:txBody>
                    <a:bodyPr/>
                    <a:lstStyle/>
                    <a:p>
                      <a:r>
                        <a:rPr lang="en-US" sz="1400" dirty="0"/>
                        <a:t>Electronic</a:t>
                      </a:r>
                      <a:r>
                        <a:rPr lang="en-US" sz="1400" baseline="0" dirty="0"/>
                        <a:t> Signature Act, 2011 (ESA)</a:t>
                      </a:r>
                    </a:p>
                  </a:txBody>
                  <a:tcPr/>
                </a:tc>
                <a:tc>
                  <a:txBody>
                    <a:bodyPr/>
                    <a:lstStyle/>
                    <a:p>
                      <a:r>
                        <a:rPr lang="en-US" sz="1400" dirty="0"/>
                        <a:t>Sections</a:t>
                      </a:r>
                      <a:r>
                        <a:rPr lang="en-US" sz="1400" baseline="0" dirty="0"/>
                        <a:t> 13,14,88,91</a:t>
                      </a:r>
                      <a:r>
                        <a:rPr lang="en-US" sz="1400" dirty="0"/>
                        <a:t> </a:t>
                      </a:r>
                    </a:p>
                  </a:txBody>
                  <a:tcPr/>
                </a:tc>
                <a:tc>
                  <a:txBody>
                    <a:bodyPr/>
                    <a:lstStyle/>
                    <a:p>
                      <a:r>
                        <a:rPr lang="en-GB" sz="1400" dirty="0" smtClean="0"/>
                        <a:t>Need</a:t>
                      </a:r>
                      <a:r>
                        <a:rPr lang="en-GB" sz="1400" baseline="0" dirty="0" smtClean="0"/>
                        <a:t> for NITA-U to establish the central e-signatures registry for authenticity and authentication purposes</a:t>
                      </a:r>
                      <a:r>
                        <a:rPr lang="en-GB" sz="1400" dirty="0" smtClean="0"/>
                        <a:t>. No</a:t>
                      </a:r>
                      <a:r>
                        <a:rPr lang="en-GB" sz="1400" baseline="0" dirty="0" smtClean="0"/>
                        <a:t> admission of e-signs in will, codicils and financial withdrawals, URSB still requiring wet signatures.</a:t>
                      </a:r>
                      <a:endParaRPr lang="en-GB" sz="1400" dirty="0"/>
                    </a:p>
                  </a:txBody>
                  <a:tcPr/>
                </a:tc>
              </a:tr>
              <a:tr h="1158240">
                <a:tc>
                  <a:txBody>
                    <a:bodyPr/>
                    <a:lstStyle/>
                    <a:p>
                      <a:r>
                        <a:rPr lang="en-US" sz="1400" dirty="0"/>
                        <a:t>Regulations </a:t>
                      </a:r>
                      <a:r>
                        <a:rPr lang="en-GB" sz="1400" u="none" strike="noStrike" kern="1200" baseline="0" dirty="0"/>
                        <a:t>of Interception of Communications Act, 2010 (RICA)</a:t>
                      </a:r>
                    </a:p>
                    <a:p>
                      <a:endParaRPr lang="en-GB" sz="1400" u="none" strike="noStrike" kern="1200" baseline="0" dirty="0"/>
                    </a:p>
                  </a:txBody>
                  <a:tcPr/>
                </a:tc>
                <a:tc>
                  <a:txBody>
                    <a:bodyPr/>
                    <a:lstStyle/>
                    <a:p>
                      <a:r>
                        <a:rPr lang="en-US" sz="1400" dirty="0"/>
                        <a:t>Sections 3,</a:t>
                      </a:r>
                      <a:r>
                        <a:rPr lang="en-US" sz="1400" u="none" strike="noStrike" kern="1200" baseline="0" dirty="0"/>
                        <a:t> 5 (c-d),</a:t>
                      </a:r>
                      <a:r>
                        <a:rPr lang="en-US" sz="1400" kern="1200" dirty="0">
                          <a:effectLst/>
                        </a:rPr>
                        <a:t>7,8,9,10,11,15, 19(4),19(5).</a:t>
                      </a:r>
                    </a:p>
                  </a:txBody>
                  <a:tcPr/>
                </a:tc>
                <a:tc>
                  <a:txBody>
                    <a:bodyPr/>
                    <a:lstStyle/>
                    <a:p>
                      <a:r>
                        <a:rPr lang="en-GB" sz="1400" dirty="0" smtClean="0"/>
                        <a:t>Complexities</a:t>
                      </a:r>
                      <a:r>
                        <a:rPr lang="en-GB" sz="1400" baseline="0" dirty="0" smtClean="0"/>
                        <a:t> in sim-card registration for corporations and partnerships need to be ironed out.</a:t>
                      </a:r>
                      <a:endParaRPr lang="en-GB" sz="1400" dirty="0"/>
                    </a:p>
                  </a:txBody>
                  <a:tcPr/>
                </a:tc>
              </a:tr>
              <a:tr h="1993900">
                <a:tc>
                  <a:txBody>
                    <a:bodyPr/>
                    <a:lstStyle/>
                    <a:p>
                      <a:r>
                        <a:rPr lang="en-US" sz="1400" dirty="0"/>
                        <a:t>The</a:t>
                      </a:r>
                      <a:r>
                        <a:rPr lang="en-US" sz="1400" baseline="0" dirty="0"/>
                        <a:t> Anti-Pornography Act, 2014. </a:t>
                      </a:r>
                    </a:p>
                  </a:txBody>
                  <a:tcPr/>
                </a:tc>
                <a:tc>
                  <a:txBody>
                    <a:bodyPr/>
                    <a:lstStyle/>
                    <a:p>
                      <a:r>
                        <a:rPr lang="en-US" sz="1400" kern="1200" dirty="0">
                          <a:effectLst/>
                        </a:rPr>
                        <a:t>Sections 11,13(2),14(1)</a:t>
                      </a:r>
                      <a:r>
                        <a:rPr lang="en-US" sz="1400" kern="1200" baseline="0" dirty="0">
                          <a:effectLst/>
                        </a:rPr>
                        <a:t> &amp; 17</a:t>
                      </a:r>
                    </a:p>
                  </a:txBody>
                  <a:tcPr/>
                </a:tc>
                <a:tc>
                  <a:txBody>
                    <a:bodyPr/>
                    <a:lstStyle/>
                    <a:p>
                      <a:r>
                        <a:rPr lang="en-GB" sz="1400" baseline="0" dirty="0" smtClean="0"/>
                        <a:t>Enforcement is challenging, given that most pornography sites are internet-based.</a:t>
                      </a:r>
                      <a:endParaRPr lang="en-GB" sz="1400" baseline="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27086163"/>
              </p:ext>
            </p:extLst>
          </p:nvPr>
        </p:nvGraphicFramePr>
        <p:xfrm>
          <a:off x="347730" y="863887"/>
          <a:ext cx="11616978" cy="4609633"/>
        </p:xfrm>
        <a:graphic>
          <a:graphicData uri="http://schemas.openxmlformats.org/drawingml/2006/table">
            <a:tbl>
              <a:tblPr firstRow="1" bandRow="1">
                <a:tableStyleId>{21E4AEA4-8DFA-4A89-87EB-49C32662AFE0}</a:tableStyleId>
              </a:tblPr>
              <a:tblGrid>
                <a:gridCol w="4601845"/>
                <a:gridCol w="3294706"/>
                <a:gridCol w="3720427"/>
              </a:tblGrid>
              <a:tr h="400838">
                <a:tc>
                  <a:txBody>
                    <a:bodyPr/>
                    <a:lstStyle/>
                    <a:p>
                      <a:r>
                        <a:rPr lang="en-US" dirty="0"/>
                        <a:t>UGANDAN</a:t>
                      </a:r>
                      <a:r>
                        <a:rPr lang="en-US" baseline="0" dirty="0"/>
                        <a:t> ACT/ REGULATION</a:t>
                      </a:r>
                    </a:p>
                  </a:txBody>
                  <a:tcPr/>
                </a:tc>
                <a:tc>
                  <a:txBody>
                    <a:bodyPr/>
                    <a:lstStyle/>
                    <a:p>
                      <a:r>
                        <a:rPr lang="en-US" dirty="0"/>
                        <a:t>PROVISION</a:t>
                      </a:r>
                    </a:p>
                  </a:txBody>
                  <a:tcPr/>
                </a:tc>
                <a:tc>
                  <a:txBody>
                    <a:bodyPr/>
                    <a:lstStyle/>
                    <a:p>
                      <a:r>
                        <a:rPr lang="en-US" dirty="0"/>
                        <a:t>COMMENTS</a:t>
                      </a:r>
                    </a:p>
                  </a:txBody>
                  <a:tcPr/>
                </a:tc>
              </a:tr>
              <a:tr h="1603351">
                <a:tc>
                  <a:txBody>
                    <a:bodyPr/>
                    <a:lstStyle/>
                    <a:p>
                      <a:r>
                        <a:rPr lang="en-US" dirty="0"/>
                        <a:t>Electronic Transaction Act, 2011. (ETA)</a:t>
                      </a:r>
                    </a:p>
                  </a:txBody>
                  <a:tcPr/>
                </a:tc>
                <a:tc>
                  <a:txBody>
                    <a:bodyPr/>
                    <a:lstStyle/>
                    <a:p>
                      <a:r>
                        <a:rPr lang="en-US" dirty="0"/>
                        <a:t>Sections 19, 29,30,32</a:t>
                      </a:r>
                    </a:p>
                  </a:txBody>
                  <a:tcPr/>
                </a:tc>
                <a:tc>
                  <a:txBody>
                    <a:bodyPr/>
                    <a:lstStyle/>
                    <a:p>
                      <a:r>
                        <a:rPr lang="en-GB" dirty="0"/>
                        <a:t>The legislation criminalizes electronic fraud, imposing penalties and protect service providers from being held accountable for the digital material they merely facilitate access to.</a:t>
                      </a:r>
                    </a:p>
                  </a:txBody>
                  <a:tcPr/>
                </a:tc>
              </a:tr>
              <a:tr h="1302722">
                <a:tc>
                  <a:txBody>
                    <a:bodyPr/>
                    <a:lstStyle/>
                    <a:p>
                      <a:r>
                        <a:rPr lang="en-US" dirty="0"/>
                        <a:t>Data</a:t>
                      </a:r>
                      <a:r>
                        <a:rPr lang="en-US" baseline="0" dirty="0"/>
                        <a:t> Protection and Privacy Act, 2019.</a:t>
                      </a:r>
                    </a:p>
                  </a:txBody>
                  <a:tcPr/>
                </a:tc>
                <a:tc>
                  <a:txBody>
                    <a:bodyPr/>
                    <a:lstStyle/>
                    <a:p>
                      <a:r>
                        <a:rPr lang="en-US" dirty="0"/>
                        <a:t>Sections 35,36,37.</a:t>
                      </a:r>
                    </a:p>
                  </a:txBody>
                  <a:tcPr/>
                </a:tc>
                <a:tc>
                  <a:txBody>
                    <a:bodyPr/>
                    <a:lstStyle/>
                    <a:p>
                      <a:r>
                        <a:rPr lang="en-US" dirty="0"/>
                        <a:t>The legislation</a:t>
                      </a:r>
                      <a:r>
                        <a:rPr lang="en-US" baseline="0" dirty="0"/>
                        <a:t> protects the privacy of people’s personal data as it makes it an offence to disclose, alter, delete or even sell personal data.</a:t>
                      </a:r>
                    </a:p>
                  </a:txBody>
                  <a:tcPr/>
                </a:tc>
              </a:tr>
              <a:tr h="1302722">
                <a:tc>
                  <a:txBody>
                    <a:bodyPr/>
                    <a:lstStyle/>
                    <a:p>
                      <a:r>
                        <a:rPr lang="en-US" dirty="0"/>
                        <a:t>The National Information Technology Authority-Uganda (E-Government) Regulations, 2015.</a:t>
                      </a:r>
                    </a:p>
                  </a:txBody>
                  <a:tcPr/>
                </a:tc>
                <a:tc>
                  <a:txBody>
                    <a:bodyPr/>
                    <a:lstStyle/>
                    <a:p>
                      <a:r>
                        <a:rPr lang="en-US" dirty="0"/>
                        <a:t>Regulation 15(2)</a:t>
                      </a:r>
                    </a:p>
                  </a:txBody>
                  <a:tcPr/>
                </a:tc>
                <a:tc>
                  <a:txBody>
                    <a:bodyPr/>
                    <a:lstStyle/>
                    <a:p>
                      <a:r>
                        <a:rPr lang="en-GB" dirty="0"/>
                        <a:t>This law </a:t>
                      </a:r>
                      <a:r>
                        <a:rPr lang="en-GB" dirty="0" smtClean="0"/>
                        <a:t>estops </a:t>
                      </a:r>
                      <a:r>
                        <a:rPr lang="en-GB" dirty="0"/>
                        <a:t>public bodies from disclosing personal information without the</a:t>
                      </a:r>
                      <a:r>
                        <a:rPr lang="en-GB" baseline="0" dirty="0"/>
                        <a:t> respective party’s</a:t>
                      </a:r>
                      <a:r>
                        <a:rPr lang="en-GB" dirty="0"/>
                        <a:t> consent.</a:t>
                      </a:r>
                      <a:r>
                        <a:rPr lang="en-US" baseline="0" dirty="0"/>
                        <a:t>.</a:t>
                      </a: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936" y="1165428"/>
            <a:ext cx="11324064" cy="282003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It addresses various offences, including unauthorized access, interception, cyber harassment, and offensive communication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b="1" dirty="0">
                <a:sym typeface="+mn-ea"/>
              </a:rPr>
              <a:t>Section 12(1) </a:t>
            </a:r>
            <a:r>
              <a:rPr lang="en-US" sz="2000" dirty="0">
                <a:sym typeface="+mn-ea"/>
              </a:rPr>
              <a:t>aims to combat hacking which involves unauthorized access to computer systems, networks, or data with malicious intent.</a:t>
            </a:r>
            <a:r>
              <a:rPr lang="en-US" sz="2000" b="1" dirty="0">
                <a:sym typeface="+mn-ea"/>
              </a:rPr>
              <a:t> Uganda v. Guster Nsubuga &amp; Others</a:t>
            </a:r>
            <a:r>
              <a:rPr lang="en-US" sz="2000" dirty="0">
                <a:sym typeface="+mn-ea"/>
              </a:rPr>
              <a:t> </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b="1" dirty="0">
                <a:sym typeface="+mn-ea"/>
              </a:rPr>
              <a:t>Sections 23-26</a:t>
            </a:r>
            <a:r>
              <a:rPr lang="en-US" sz="2000" dirty="0">
                <a:sym typeface="+mn-ea"/>
              </a:rPr>
              <a:t> outline clear definitions and penalties for offences like child pornography, cyber harassment, offensive communication and cyber stalking.</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b="1" dirty="0">
                <a:sym typeface="+mn-ea"/>
              </a:rPr>
              <a:t>Uganda vs. Dr. Stella Nyanzi</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TextBox 8"/>
          <p:cNvSpPr txBox="1"/>
          <p:nvPr/>
        </p:nvSpPr>
        <p:spPr>
          <a:xfrm>
            <a:off x="1137424" y="350052"/>
            <a:ext cx="9801922" cy="534035"/>
          </a:xfrm>
          <a:prstGeom prst="rect">
            <a:avLst/>
          </a:prstGeom>
          <a:noFill/>
        </p:spPr>
        <p:txBody>
          <a:bodyPr wrap="square" rtlCol="0">
            <a:sp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The Computer Misuse Act, 2011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875" y="1769745"/>
            <a:ext cx="9888220" cy="3137535"/>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It aims to ensure integrity and security in electronic communications and transactions.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b="1" dirty="0">
                <a:sym typeface="+mn-ea"/>
              </a:rPr>
              <a:t>Section 19</a:t>
            </a:r>
            <a:r>
              <a:rPr lang="en-US" sz="2000" dirty="0">
                <a:sym typeface="+mn-ea"/>
              </a:rPr>
              <a:t> criminalizes electronic fraud, imposing penalties of up to 360 currency points or imprisonment not exceeding ten years or both for deceitful activities aimed at unlawfully gaining financial advantages through digital means. </a:t>
            </a:r>
            <a:r>
              <a:rPr lang="en-US" sz="2000" b="1" dirty="0">
                <a:sym typeface="+mn-ea"/>
              </a:rPr>
              <a:t>Uganda vs. Mutambira John Tiryarenga</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defRPr/>
            </a:pPr>
            <a:r>
              <a:rPr lang="en-US" sz="2000" dirty="0">
                <a:sym typeface="+mn-ea"/>
              </a:rPr>
              <a:t>It combats identity theft and fraud by protecting sensitive information and shields internet service providers from liability concerning third party as delineated in </a:t>
            </a:r>
            <a:r>
              <a:rPr lang="en-US" sz="2000" b="1" dirty="0">
                <a:sym typeface="+mn-ea"/>
              </a:rPr>
              <a:t>section 29 </a:t>
            </a:r>
            <a:r>
              <a:rPr lang="en-US" sz="2000" dirty="0">
                <a:sym typeface="+mn-ea"/>
              </a:rPr>
              <a:t>ensuring that providers are not held accountable for the digital material they merely facilitate access to.</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9900" indent="-457200">
              <a:lnSpc>
                <a:spcPct val="100000"/>
              </a:lnSpc>
              <a:spcBef>
                <a:spcPts val="1090"/>
              </a:spcBef>
              <a:buFont typeface="Arial" panose="020B0604020202020204" pitchFamily="34" charset="0"/>
              <a:buChar char="•"/>
            </a:pPr>
            <a:endParaRPr lang="en-US" sz="2800" spc="-5" dirty="0">
              <a:latin typeface="+mj-lt"/>
              <a:cs typeface="Verdana" panose="020B0604030504040204"/>
            </a:endParaRPr>
          </a:p>
        </p:txBody>
      </p:sp>
      <p:sp>
        <p:nvSpPr>
          <p:cNvPr id="9" name="TextBox 8"/>
          <p:cNvSpPr txBox="1"/>
          <p:nvPr/>
        </p:nvSpPr>
        <p:spPr>
          <a:xfrm>
            <a:off x="1137285" y="511810"/>
            <a:ext cx="9801860" cy="652780"/>
          </a:xfrm>
          <a:prstGeom prst="rect">
            <a:avLst/>
          </a:prstGeom>
          <a:noFill/>
        </p:spPr>
        <p:txBody>
          <a:bodyPr wrap="square" rtlCol="0">
            <a:noAutofit/>
          </a:bodyPr>
          <a:lstStyle/>
          <a:p>
            <a:pPr algn="ctr">
              <a:lnSpc>
                <a:spcPct val="90000"/>
              </a:lnSpc>
              <a:buClr>
                <a:srgbClr val="F45D21"/>
              </a:buClr>
              <a:buSzPts val="3200"/>
            </a:pPr>
            <a:r>
              <a:rPr lang="en-US" sz="3200" b="1" dirty="0">
                <a:solidFill>
                  <a:srgbClr val="F05B22"/>
                </a:solidFill>
                <a:latin typeface="+mj-lt"/>
                <a:ea typeface="Tahoma" panose="020B0604030504040204"/>
                <a:cs typeface="Tahoma" panose="020B0604030504040204"/>
              </a:rPr>
              <a:t>Electronic Transactions </a:t>
            </a:r>
            <a:r>
              <a:rPr lang="en-US" sz="3200" b="1" dirty="0" smtClean="0">
                <a:solidFill>
                  <a:srgbClr val="F05B22"/>
                </a:solidFill>
                <a:latin typeface="+mj-lt"/>
                <a:ea typeface="Tahoma" panose="020B0604030504040204"/>
                <a:cs typeface="Tahoma" panose="020B0604030504040204"/>
              </a:rPr>
              <a:t>Act, </a:t>
            </a:r>
            <a:r>
              <a:rPr lang="en-US" sz="3200" b="1" dirty="0">
                <a:solidFill>
                  <a:srgbClr val="F05B22"/>
                </a:solidFill>
                <a:latin typeface="+mj-lt"/>
                <a:ea typeface="Tahoma" panose="020B0604030504040204"/>
                <a:cs typeface="Tahoma" panose="020B0604030504040204"/>
              </a:rPr>
              <a:t>2011</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10401</TotalTime>
  <Words>2759</Words>
  <Application>Microsoft Office PowerPoint</Application>
  <PresentationFormat>Widescreen</PresentationFormat>
  <Paragraphs>184</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Verdana</vt:lpstr>
      <vt:lpstr>Arial</vt:lpstr>
      <vt:lpstr>Tahoma</vt:lpstr>
      <vt:lpstr>Calibri</vt:lpstr>
      <vt:lpstr>Office Theme</vt:lpstr>
      <vt:lpstr>THE LEGAL FRAMEWORK GOVERNING CYBERCRIME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Succession law: Rights &amp; Obligations</dc:title>
  <dc:creator>Abraham Kapidi</dc:creator>
  <cp:lastModifiedBy>Windows User</cp:lastModifiedBy>
  <cp:revision>43</cp:revision>
  <dcterms:created xsi:type="dcterms:W3CDTF">2023-02-21T11:45:00Z</dcterms:created>
  <dcterms:modified xsi:type="dcterms:W3CDTF">2024-06-18T17:40:04Z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2E22EEDF957A4F94B53F7A0043AA0B0C_12</vt:lpwstr>
  </property>
  <property fmtid="{D5CDD505-2E9C-101B-9397-08002B2CF9AE}" pid="3" name="KSOProductBuildVer">
    <vt:lpwstr>1033-12.2.0.16909</vt:lpwstr>
  </property>
</Properties>
</file>